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377" r:id="rId2"/>
    <p:sldId id="370" r:id="rId3"/>
    <p:sldId id="372" r:id="rId4"/>
    <p:sldId id="373" r:id="rId5"/>
    <p:sldId id="331" r:id="rId6"/>
    <p:sldId id="363" r:id="rId7"/>
    <p:sldId id="378" r:id="rId8"/>
    <p:sldId id="414" r:id="rId9"/>
    <p:sldId id="415" r:id="rId10"/>
    <p:sldId id="382" r:id="rId11"/>
    <p:sldId id="379" r:id="rId12"/>
    <p:sldId id="388" r:id="rId13"/>
    <p:sldId id="385" r:id="rId14"/>
    <p:sldId id="380" r:id="rId15"/>
    <p:sldId id="386" r:id="rId16"/>
    <p:sldId id="389" r:id="rId17"/>
    <p:sldId id="503" r:id="rId18"/>
    <p:sldId id="504" r:id="rId19"/>
    <p:sldId id="505" r:id="rId20"/>
    <p:sldId id="506" r:id="rId21"/>
    <p:sldId id="507" r:id="rId22"/>
    <p:sldId id="381" r:id="rId23"/>
    <p:sldId id="466" r:id="rId24"/>
    <p:sldId id="410" r:id="rId25"/>
    <p:sldId id="411" r:id="rId26"/>
    <p:sldId id="408" r:id="rId27"/>
    <p:sldId id="412" r:id="rId28"/>
    <p:sldId id="406" r:id="rId29"/>
    <p:sldId id="407" r:id="rId30"/>
    <p:sldId id="413" r:id="rId31"/>
    <p:sldId id="387" r:id="rId32"/>
    <p:sldId id="502" r:id="rId33"/>
    <p:sldId id="460" r:id="rId34"/>
    <p:sldId id="461" r:id="rId35"/>
    <p:sldId id="462" r:id="rId36"/>
    <p:sldId id="463" r:id="rId37"/>
    <p:sldId id="399" r:id="rId38"/>
    <p:sldId id="464" r:id="rId39"/>
    <p:sldId id="465" r:id="rId40"/>
    <p:sldId id="416" r:id="rId41"/>
    <p:sldId id="417" r:id="rId42"/>
    <p:sldId id="418" r:id="rId43"/>
    <p:sldId id="419" r:id="rId44"/>
    <p:sldId id="421" r:id="rId45"/>
    <p:sldId id="500" r:id="rId46"/>
    <p:sldId id="420" r:id="rId47"/>
    <p:sldId id="422" r:id="rId48"/>
    <p:sldId id="425" r:id="rId49"/>
    <p:sldId id="423" r:id="rId50"/>
    <p:sldId id="424" r:id="rId51"/>
    <p:sldId id="426" r:id="rId52"/>
    <p:sldId id="427" r:id="rId53"/>
    <p:sldId id="446" r:id="rId54"/>
    <p:sldId id="447" r:id="rId55"/>
    <p:sldId id="448" r:id="rId56"/>
    <p:sldId id="428" r:id="rId57"/>
    <p:sldId id="429" r:id="rId58"/>
    <p:sldId id="430" r:id="rId59"/>
    <p:sldId id="455" r:id="rId60"/>
    <p:sldId id="467" r:id="rId61"/>
    <p:sldId id="468" r:id="rId62"/>
    <p:sldId id="469" r:id="rId63"/>
    <p:sldId id="449" r:id="rId64"/>
    <p:sldId id="470" r:id="rId65"/>
    <p:sldId id="450" r:id="rId66"/>
    <p:sldId id="451" r:id="rId67"/>
    <p:sldId id="452" r:id="rId68"/>
    <p:sldId id="453" r:id="rId69"/>
    <p:sldId id="488" r:id="rId70"/>
    <p:sldId id="489" r:id="rId71"/>
    <p:sldId id="490" r:id="rId72"/>
    <p:sldId id="491" r:id="rId73"/>
    <p:sldId id="492" r:id="rId74"/>
    <p:sldId id="436" r:id="rId75"/>
    <p:sldId id="437" r:id="rId76"/>
    <p:sldId id="438" r:id="rId77"/>
    <p:sldId id="439" r:id="rId78"/>
    <p:sldId id="498" r:id="rId79"/>
    <p:sldId id="431" r:id="rId80"/>
    <p:sldId id="432" r:id="rId81"/>
    <p:sldId id="433" r:id="rId82"/>
    <p:sldId id="434" r:id="rId83"/>
    <p:sldId id="435" r:id="rId84"/>
    <p:sldId id="440" r:id="rId85"/>
    <p:sldId id="441" r:id="rId86"/>
    <p:sldId id="442" r:id="rId87"/>
    <p:sldId id="443" r:id="rId88"/>
    <p:sldId id="471" r:id="rId89"/>
    <p:sldId id="472" r:id="rId90"/>
    <p:sldId id="473" r:id="rId91"/>
    <p:sldId id="474" r:id="rId92"/>
    <p:sldId id="475" r:id="rId93"/>
    <p:sldId id="476" r:id="rId94"/>
    <p:sldId id="477" r:id="rId95"/>
    <p:sldId id="478" r:id="rId96"/>
    <p:sldId id="479" r:id="rId97"/>
    <p:sldId id="480" r:id="rId98"/>
    <p:sldId id="481" r:id="rId99"/>
    <p:sldId id="482" r:id="rId100"/>
    <p:sldId id="483" r:id="rId101"/>
    <p:sldId id="484" r:id="rId102"/>
    <p:sldId id="493" r:id="rId103"/>
    <p:sldId id="494" r:id="rId104"/>
    <p:sldId id="495" r:id="rId105"/>
    <p:sldId id="496" r:id="rId106"/>
    <p:sldId id="497" r:id="rId107"/>
    <p:sldId id="485" r:id="rId108"/>
    <p:sldId id="486" r:id="rId109"/>
    <p:sldId id="487" r:id="rId110"/>
    <p:sldId id="444" r:id="rId111"/>
    <p:sldId id="445" r:id="rId112"/>
    <p:sldId id="508" r:id="rId113"/>
    <p:sldId id="499" r:id="rId1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E9"/>
    <a:srgbClr val="D5E3CF"/>
    <a:srgbClr val="C5E0B4"/>
    <a:srgbClr val="70AD47"/>
    <a:srgbClr val="D6E3CF"/>
    <a:srgbClr val="E2F0D9"/>
    <a:srgbClr val="FFF2C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888" y="96"/>
      </p:cViewPr>
      <p:guideLst>
        <p:guide pos="3839"/>
        <p:guide orient="horz" pos="21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B931D-F39A-4089-89F8-FEC4EF6371E8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316D6-AC87-458A-BAD4-68D529892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93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7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8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175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7316D6-AC87-458A-BAD4-68D5298926B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D1253-7C29-4AC3-A4F6-98FF01485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CD51CF-86A7-4631-ACCC-4069B102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258D7-D923-4641-B98C-DA86F8C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06D00-4AE4-40D2-ABDE-B2A0483C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8E2C61-9024-480B-8F1A-DD1C99CB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37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C982-CAC6-406C-8854-F19F6EB8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DA3A-160E-48D9-8AC2-B93E3C460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45595-7440-4005-AB10-514A06DD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8B580-3D32-425B-9461-BE941E57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50F04-4D19-4171-BE41-0C5D56D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8330B1-F726-4EF3-B61F-A3B63C611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4D1A52-7537-4A15-8E40-BDDD2CA25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3F05D-E894-4635-82BE-751C00F8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DECDA-92C9-4C7E-9F0A-70FCE5FF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9253B-E249-44C5-9353-9F4DF112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6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FA653-D3BC-4BDB-81AC-2D048704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DE2342-39FF-4EAB-A714-D7E6B510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FF47F-CBD4-484C-BCE5-11A5234C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A4346-061C-401D-9441-BB1DA97B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323F7-227D-487E-9735-4B3B86294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18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0C1AB-6603-49FF-8D5E-E77D753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2C5FA-C565-40CE-BE21-28011E90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B8FA05-54DC-4853-A90D-2B211D31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AD2E1-8D36-4E12-905F-8786862C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A4C38-2571-4B5E-AAD6-E67EC438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3C2E3-DE35-4CD0-81B9-0F9FD43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04916-ABA6-4159-8BAB-EE8AFDEA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F0AA3-BAB4-4F85-A520-49D1999C0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373AB-EACE-4C74-A05F-B15C7EC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2B8559-CC71-4464-A0BC-FB3B1575F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B6190-B255-4B91-8FEC-46ACD5F8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0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2019B-6FC1-4061-8772-2FB8E025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51A3D-12AF-4B27-8566-8EF4AE76F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8FEE8-5DFA-478E-B5E4-5D5365191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6E4606-5C27-430E-A543-0FB9089F3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940677-8E0C-42C3-BD17-0D8431997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007C90-0A61-435F-893E-F40B319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AD8F2A-8BEE-4E26-981A-371FB325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5F8928-E454-459A-8722-492A1A10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5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0ADE9-F44A-4F68-A84E-0B493D0D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5B5E65-7541-48C8-BEC7-3971DE99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F9880F-F01B-4802-BE31-61D1C83B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8BC809-BBBF-4A9A-9D13-3AFF5EEA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5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4B2910-AFCA-4F56-84EC-0457B1E8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E41B88-738C-4D65-88DF-41116738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D032C-8CE3-40BE-872F-1123302B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4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1F36B-8424-4866-98DA-9685E816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637D4-70B5-4D5F-99DB-7BDAE0341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EABADF-DE4C-4598-BC55-BE4877946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F02B4-1455-4613-B057-6325D456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CF295-4BB3-4311-A689-EBA50733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02C274-FC68-4A29-98F0-1C579AA0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3831C-0B21-4892-9E30-D8E0859C6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417792-6E36-459A-8501-B972D5711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BDED10-B695-42AB-89A4-34B9C8A5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F4AE7-40B6-4BD5-BDB2-DC67128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053151-56EB-46E7-99DA-AF2D32FB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7755C-D304-47CE-87C8-DC30B825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5E196-E509-4396-AB1B-AAA3E2A1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206340-23AE-4CDF-816E-E8E64DB2A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0D774-779C-47A3-919B-FA8A04734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7D8DF-4FC6-4971-9918-F7638C273F2D}" type="datetimeFigureOut">
              <a:rPr lang="ko-KR" altLang="en-US" smtClean="0"/>
              <a:t>2024-09-03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EE9EEE-0C8E-4C88-A57D-8E2119208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8BA13-FE82-4700-B218-1C2673D8F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436FA-37F7-44E8-BF7A-940C1E0DE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GIF"/><Relationship Id="rId2" Type="http://schemas.openxmlformats.org/officeDocument/2006/relationships/image" Target="../media/image190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GIF"/><Relationship Id="rId2" Type="http://schemas.openxmlformats.org/officeDocument/2006/relationships/image" Target="../media/image19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GI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G"/><Relationship Id="rId4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1.JP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GIF"/><Relationship Id="rId4" Type="http://schemas.openxmlformats.org/officeDocument/2006/relationships/image" Target="../media/image135.GI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GIF"/><Relationship Id="rId3" Type="http://schemas.openxmlformats.org/officeDocument/2006/relationships/image" Target="../media/image137.GIF"/><Relationship Id="rId7" Type="http://schemas.openxmlformats.org/officeDocument/2006/relationships/image" Target="../media/image14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GIF"/><Relationship Id="rId5" Type="http://schemas.openxmlformats.org/officeDocument/2006/relationships/image" Target="../media/image139.GIF"/><Relationship Id="rId4" Type="http://schemas.openxmlformats.org/officeDocument/2006/relationships/image" Target="../media/image138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GIF"/><Relationship Id="rId7" Type="http://schemas.openxmlformats.org/officeDocument/2006/relationships/image" Target="../media/image14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GIF"/><Relationship Id="rId5" Type="http://schemas.openxmlformats.org/officeDocument/2006/relationships/image" Target="../media/image145.GIF"/><Relationship Id="rId4" Type="http://schemas.openxmlformats.org/officeDocument/2006/relationships/image" Target="../media/image144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GIF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EF9E455-BBEB-450E-ABB5-3CDDAF69AE59}"/>
              </a:ext>
            </a:extLst>
          </p:cNvPr>
          <p:cNvSpPr txBox="1"/>
          <p:nvPr/>
        </p:nvSpPr>
        <p:spPr>
          <a:xfrm>
            <a:off x="1161142" y="1099152"/>
            <a:ext cx="4553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rPr>
              <a:t>CRX</a:t>
            </a:r>
            <a:endParaRPr lang="ko-KR" altLang="en-US" sz="12000" dirty="0">
              <a:solidFill>
                <a:schemeClr val="accent6">
                  <a:lumMod val="75000"/>
                </a:schemeClr>
              </a:solidFill>
              <a:latin typeface="Magneto" panose="04030805050802020D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E4A3B-88C7-4BC1-9D36-2A81B5DFE63D}"/>
              </a:ext>
            </a:extLst>
          </p:cNvPr>
          <p:cNvSpPr txBox="1"/>
          <p:nvPr/>
        </p:nvSpPr>
        <p:spPr>
          <a:xfrm>
            <a:off x="6176736" y="4784881"/>
            <a:ext cx="5590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ko-KR" altLang="en-US" sz="2500" b="1" dirty="0">
                <a:solidFill>
                  <a:schemeClr val="accent6">
                    <a:lumMod val="50000"/>
                  </a:schemeClr>
                </a:solidFill>
              </a:rPr>
              <a:t>조 추승보｜김의겸｜이영진｜오동수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791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545724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99D73C-3083-4A25-9F06-0141D5DD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61" y="558140"/>
            <a:ext cx="10150661" cy="549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373443" y="4147099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231697" y="5140869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063486" y="4685465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유실물 안내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467595" y="4198578"/>
            <a:ext cx="219900" cy="61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5523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326658-0211-4A55-AFE3-355995DA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19" y="793832"/>
            <a:ext cx="9729849" cy="52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017782" y="4234512"/>
            <a:ext cx="376088" cy="63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048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0A402-9117-4D7F-861D-0AD483371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58" y="665887"/>
            <a:ext cx="9912541" cy="5369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>
            <a:off x="2908300" y="3835400"/>
            <a:ext cx="741094" cy="1341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33465" y="5339142"/>
            <a:ext cx="4012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수정이 제한되고 삭제만 가능하여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삭제 버튼만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4F14C8-A815-480C-ADC1-6E678ACD5281}"/>
              </a:ext>
            </a:extLst>
          </p:cNvPr>
          <p:cNvCxnSpPr>
            <a:cxnSpLocks/>
          </p:cNvCxnSpPr>
          <p:nvPr/>
        </p:nvCxnSpPr>
        <p:spPr>
          <a:xfrm flipH="1">
            <a:off x="8864600" y="3835400"/>
            <a:ext cx="482600" cy="151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A8783-B3A1-4152-A0DE-DE36E416F08D}"/>
              </a:ext>
            </a:extLst>
          </p:cNvPr>
          <p:cNvSpPr txBox="1"/>
          <p:nvPr/>
        </p:nvSpPr>
        <p:spPr>
          <a:xfrm>
            <a:off x="7566065" y="5491542"/>
            <a:ext cx="25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Q&amp;A </a:t>
            </a:r>
            <a:r>
              <a:rPr lang="ko-KR" altLang="en-US" sz="1600" dirty="0"/>
              <a:t>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9244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381CE-CAF4-4DAE-90D3-A8F2CB37E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642125"/>
            <a:ext cx="10289999" cy="5573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등록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3111500" y="4251450"/>
            <a:ext cx="457201" cy="8285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47802" y="3615875"/>
            <a:ext cx="4782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답변하고자 하는 내용을 입력한 다음</a:t>
            </a:r>
            <a:endParaRPr lang="en-US" altLang="ko-KR" sz="1600" dirty="0"/>
          </a:p>
          <a:p>
            <a:r>
              <a:rPr lang="ko-KR" altLang="en-US" sz="1600" dirty="0"/>
              <a:t>답변 등록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등록된다 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9D9E49-7684-4705-ACE7-BE401CE3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753850"/>
            <a:ext cx="5381625" cy="876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8BE7B94-459E-4292-91E7-02B86020A6E1}"/>
              </a:ext>
            </a:extLst>
          </p:cNvPr>
          <p:cNvCxnSpPr>
            <a:cxnSpLocks/>
          </p:cNvCxnSpPr>
          <p:nvPr/>
        </p:nvCxnSpPr>
        <p:spPr>
          <a:xfrm>
            <a:off x="825950" y="4251450"/>
            <a:ext cx="0" cy="1789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3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44C3A7B-F06D-425D-9362-BD2C29B8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92" y="645008"/>
            <a:ext cx="10655108" cy="577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목록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 flipH="1" flipV="1">
            <a:off x="2679700" y="4476779"/>
            <a:ext cx="508000" cy="679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575" y="3994345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화면과 같이 답변한 내용에 대해서 </a:t>
            </a:r>
            <a:endParaRPr lang="en-US" altLang="ko-KR" sz="1600" dirty="0"/>
          </a:p>
          <a:p>
            <a:r>
              <a:rPr lang="ko-KR" altLang="en-US" sz="1600" dirty="0"/>
              <a:t>목록이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DD2D8-2EB7-4A31-A256-0F8DBBC7E4E6}"/>
              </a:ext>
            </a:extLst>
          </p:cNvPr>
          <p:cNvSpPr/>
          <p:nvPr/>
        </p:nvSpPr>
        <p:spPr>
          <a:xfrm>
            <a:off x="3187700" y="5054600"/>
            <a:ext cx="6883400" cy="747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B40D6E-EF67-4B5F-BC62-8E603A6F0F9F}"/>
              </a:ext>
            </a:extLst>
          </p:cNvPr>
          <p:cNvCxnSpPr>
            <a:cxnSpLocks/>
          </p:cNvCxnSpPr>
          <p:nvPr/>
        </p:nvCxnSpPr>
        <p:spPr>
          <a:xfrm flipH="1">
            <a:off x="9271000" y="5702987"/>
            <a:ext cx="266971" cy="54326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D2A628-0436-45BF-B152-5622EAC2D025}"/>
              </a:ext>
            </a:extLst>
          </p:cNvPr>
          <p:cNvSpPr txBox="1"/>
          <p:nvPr/>
        </p:nvSpPr>
        <p:spPr>
          <a:xfrm>
            <a:off x="5219318" y="5923048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 또는 고객안내팀이면서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‘admin’</a:t>
            </a:r>
            <a:r>
              <a:rPr lang="ko-KR" altLang="en-US" sz="1600" dirty="0"/>
              <a:t>인 관리자는 </a:t>
            </a:r>
            <a:endParaRPr lang="en-US" altLang="ko-KR" sz="1600" dirty="0"/>
          </a:p>
          <a:p>
            <a:r>
              <a:rPr lang="ko-KR" altLang="en-US" sz="1600" dirty="0"/>
              <a:t>답변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버튼이 노출되어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삭제가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5E3B83E-9AED-4C83-AAE2-9255D5ED1D7B}"/>
              </a:ext>
            </a:extLst>
          </p:cNvPr>
          <p:cNvSpPr/>
          <p:nvPr/>
        </p:nvSpPr>
        <p:spPr>
          <a:xfrm>
            <a:off x="9195233" y="5359400"/>
            <a:ext cx="786967" cy="34358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996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29549-20A7-4963-98CE-E2A493AE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706739"/>
            <a:ext cx="10334869" cy="5598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수정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701432" y="5566486"/>
            <a:ext cx="4227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내용을 입력한 다음 </a:t>
            </a:r>
            <a:endParaRPr lang="en-US" altLang="ko-KR" sz="1600" dirty="0"/>
          </a:p>
          <a:p>
            <a:r>
              <a:rPr lang="ko-KR" altLang="en-US" sz="1600" dirty="0"/>
              <a:t>수정 버튼을 클릭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답변이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3162300" y="50163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15BF13F-7CA2-484B-84D9-5067EE10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195" y="5566487"/>
            <a:ext cx="7177374" cy="1121062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148CDF0-EA81-4791-99AC-F92AC187C134}"/>
              </a:ext>
            </a:extLst>
          </p:cNvPr>
          <p:cNvCxnSpPr>
            <a:cxnSpLocks/>
          </p:cNvCxnSpPr>
          <p:nvPr/>
        </p:nvCxnSpPr>
        <p:spPr>
          <a:xfrm>
            <a:off x="4064000" y="6113160"/>
            <a:ext cx="876300" cy="274940"/>
          </a:xfrm>
          <a:prstGeom prst="bentConnector3">
            <a:avLst>
              <a:gd name="adj1" fmla="val 72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1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1FD6A4-864B-487D-A7A2-762D5187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715962"/>
            <a:ext cx="10096500" cy="546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(</a:t>
            </a:r>
            <a:r>
              <a:rPr lang="ko-KR" altLang="en-US" sz="1600" dirty="0"/>
              <a:t>답변 삭제</a:t>
            </a:r>
            <a:r>
              <a:rPr lang="en-US" altLang="ko-KR" sz="1600" dirty="0"/>
              <a:t>))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6416432" y="5999832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답변이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51CBA6-E94A-47DD-AC9B-AE3713D828E9}"/>
              </a:ext>
            </a:extLst>
          </p:cNvPr>
          <p:cNvCxnSpPr>
            <a:cxnSpLocks/>
          </p:cNvCxnSpPr>
          <p:nvPr/>
        </p:nvCxnSpPr>
        <p:spPr>
          <a:xfrm flipH="1">
            <a:off x="9410700" y="5460880"/>
            <a:ext cx="347394" cy="5093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8751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E68CA-0766-4481-B2A4-59AB89A6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054" y="851912"/>
            <a:ext cx="9309017" cy="5271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04629-6E6B-45CB-9628-EA8451F4C3D9}"/>
              </a:ext>
            </a:extLst>
          </p:cNvPr>
          <p:cNvSpPr/>
          <p:nvPr/>
        </p:nvSpPr>
        <p:spPr>
          <a:xfrm>
            <a:off x="7102952" y="2274070"/>
            <a:ext cx="612396" cy="19294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CD72CC-1A67-44B1-8DB1-CEC6DEE5E740}"/>
              </a:ext>
            </a:extLst>
          </p:cNvPr>
          <p:cNvCxnSpPr>
            <a:cxnSpLocks/>
          </p:cNvCxnSpPr>
          <p:nvPr/>
        </p:nvCxnSpPr>
        <p:spPr>
          <a:xfrm>
            <a:off x="7560070" y="2521258"/>
            <a:ext cx="1743238" cy="666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B0DBF-AAF1-4119-8E89-539B600F594A}"/>
              </a:ext>
            </a:extLst>
          </p:cNvPr>
          <p:cNvSpPr txBox="1"/>
          <p:nvPr/>
        </p:nvSpPr>
        <p:spPr>
          <a:xfrm>
            <a:off x="8791661" y="3276196"/>
            <a:ext cx="3204596" cy="15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부서가 </a:t>
            </a:r>
            <a:r>
              <a:rPr lang="en-US" altLang="ko-KR" sz="1600" dirty="0"/>
              <a:t>‘</a:t>
            </a:r>
            <a:r>
              <a:rPr lang="ko-KR" altLang="en-US" sz="1600" dirty="0"/>
              <a:t>통합관리팀</a:t>
            </a:r>
            <a:r>
              <a:rPr lang="en-US" altLang="ko-KR" sz="1600" dirty="0"/>
              <a:t>’</a:t>
            </a:r>
            <a:r>
              <a:rPr lang="ko-KR" altLang="en-US" sz="1600" dirty="0"/>
              <a:t> 또는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‘</a:t>
            </a:r>
            <a:r>
              <a:rPr lang="ko-KR" altLang="en-US" sz="1600" dirty="0"/>
              <a:t>이용안내팀</a:t>
            </a:r>
            <a:r>
              <a:rPr lang="en-US" altLang="ko-KR" sz="1600" dirty="0"/>
              <a:t>'</a:t>
            </a:r>
            <a:r>
              <a:rPr lang="ko-KR" altLang="en-US" sz="1600" dirty="0"/>
              <a:t>이고</a:t>
            </a:r>
            <a:r>
              <a:rPr lang="en-US" altLang="ko-KR" sz="1600" dirty="0"/>
              <a:t>,</a:t>
            </a:r>
            <a:r>
              <a:rPr lang="ko-KR" altLang="en-US" sz="1600" dirty="0"/>
              <a:t> 등급이 </a:t>
            </a:r>
            <a:r>
              <a:rPr lang="en-US" altLang="ko-KR" sz="1600" dirty="0"/>
              <a:t>‘master’ </a:t>
            </a:r>
            <a:r>
              <a:rPr lang="ko-KR" altLang="en-US" sz="1600" dirty="0"/>
              <a:t>또는 </a:t>
            </a:r>
            <a:r>
              <a:rPr lang="en-US" altLang="ko-KR" sz="1600" dirty="0"/>
              <a:t>'admin’</a:t>
            </a:r>
            <a:r>
              <a:rPr lang="ko-KR" altLang="en-US" sz="1600" dirty="0"/>
              <a:t>일 경우 헤더에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서비스 예약 메뉴가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B67EB4-B69B-4DAE-9FFA-896F099BFD58}"/>
              </a:ext>
            </a:extLst>
          </p:cNvPr>
          <p:cNvSpPr/>
          <p:nvPr/>
        </p:nvSpPr>
        <p:spPr>
          <a:xfrm>
            <a:off x="6852920" y="825716"/>
            <a:ext cx="459996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5778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3CE26-DDFD-4725-AD36-7DE83F015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45" y="829473"/>
            <a:ext cx="9820859" cy="53196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803A4-4C90-411C-AAD9-9ABAF999CB21}"/>
              </a:ext>
            </a:extLst>
          </p:cNvPr>
          <p:cNvCxnSpPr>
            <a:cxnSpLocks/>
          </p:cNvCxnSpPr>
          <p:nvPr/>
        </p:nvCxnSpPr>
        <p:spPr>
          <a:xfrm flipH="1" flipV="1">
            <a:off x="4085439" y="5327009"/>
            <a:ext cx="2265027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0DE9B3-C8D4-406B-AEAA-32017A8469D1}"/>
              </a:ext>
            </a:extLst>
          </p:cNvPr>
          <p:cNvSpPr txBox="1"/>
          <p:nvPr/>
        </p:nvSpPr>
        <p:spPr>
          <a:xfrm>
            <a:off x="629173" y="4174321"/>
            <a:ext cx="3456266" cy="11526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폼에 있는 각 필드를 작성한 다음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'</a:t>
            </a:r>
            <a:r>
              <a:rPr lang="ko-KR" altLang="en-US" sz="1600" dirty="0"/>
              <a:t>전송</a:t>
            </a:r>
            <a:r>
              <a:rPr lang="en-US" altLang="ko-KR" sz="1600" dirty="0"/>
              <a:t>’ </a:t>
            </a:r>
            <a:r>
              <a:rPr lang="ko-KR" altLang="en-US" sz="1600" dirty="0"/>
              <a:t>버튼을 클릭하게 되면 메일이 발송된다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125362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서비스 예약 메일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07DECE-6D04-4FDE-9D44-B205D73E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2" y="821877"/>
            <a:ext cx="9834694" cy="532712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558E81F-1FA9-4125-A5E4-E365D30B6F6F}"/>
              </a:ext>
            </a:extLst>
          </p:cNvPr>
          <p:cNvCxnSpPr>
            <a:cxnSpLocks/>
          </p:cNvCxnSpPr>
          <p:nvPr/>
        </p:nvCxnSpPr>
        <p:spPr>
          <a:xfrm>
            <a:off x="4274891" y="4178325"/>
            <a:ext cx="1295399" cy="53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450DB8-61C2-45F5-83AB-0600355CC655}"/>
              </a:ext>
            </a:extLst>
          </p:cNvPr>
          <p:cNvSpPr/>
          <p:nvPr/>
        </p:nvSpPr>
        <p:spPr>
          <a:xfrm>
            <a:off x="3263317" y="2164360"/>
            <a:ext cx="1895912" cy="202174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BCF9-09DD-47A7-B738-42B21BDB9BDB}"/>
              </a:ext>
            </a:extLst>
          </p:cNvPr>
          <p:cNvSpPr txBox="1"/>
          <p:nvPr/>
        </p:nvSpPr>
        <p:spPr>
          <a:xfrm>
            <a:off x="5570290" y="4714613"/>
            <a:ext cx="3456266" cy="7833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발송된 메일은 위와 같은 양식으로 확인이 가능하다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8404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7221855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78757-F96D-4C94-A726-014059946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2" y="1568120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3D9A49-BF57-4787-8DF1-F52BAB9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1568120"/>
            <a:ext cx="5687658" cy="308081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9D8EDB2-B3D4-4DC3-8398-58E328A5BEB3}"/>
              </a:ext>
            </a:extLst>
          </p:cNvPr>
          <p:cNvCxnSpPr/>
          <p:nvPr/>
        </p:nvCxnSpPr>
        <p:spPr>
          <a:xfrm flipH="1">
            <a:off x="3371850" y="3790950"/>
            <a:ext cx="819150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77AFCBA-87D2-4F96-8136-576917DE7D7D}"/>
              </a:ext>
            </a:extLst>
          </p:cNvPr>
          <p:cNvSpPr txBox="1"/>
          <p:nvPr/>
        </p:nvSpPr>
        <p:spPr>
          <a:xfrm>
            <a:off x="41944" y="5429250"/>
            <a:ext cx="612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여행상품팀 관리자의 경우 등록 버튼이 보이게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9DEEBA8-63A7-480B-AD99-3962A3CB9CB6}"/>
              </a:ext>
            </a:extLst>
          </p:cNvPr>
          <p:cNvCxnSpPr>
            <a:cxnSpLocks/>
          </p:cNvCxnSpPr>
          <p:nvPr/>
        </p:nvCxnSpPr>
        <p:spPr>
          <a:xfrm>
            <a:off x="9187479" y="4734660"/>
            <a:ext cx="0" cy="65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407793-CDF7-44DA-8739-6F4BE8A8CC06}"/>
              </a:ext>
            </a:extLst>
          </p:cNvPr>
          <p:cNvSpPr txBox="1"/>
          <p:nvPr/>
        </p:nvSpPr>
        <p:spPr>
          <a:xfrm>
            <a:off x="6981825" y="5417522"/>
            <a:ext cx="450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네이버 스마트 에디터를 이용한 관광상품 등록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23201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FCCD25-6B1F-483A-9F55-0F033CE4B41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수정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76314-3A85-4B24-9BAE-CACE8D95D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" y="1453990"/>
            <a:ext cx="3384289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DEDE71-F034-4D56-AC9D-BFB7BC9E2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4891087"/>
            <a:ext cx="4410075" cy="1533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531259-A091-4C9B-80F4-1E3A0F50CB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8" y="1453990"/>
            <a:ext cx="3384289" cy="290846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9D2045-B30B-4F5B-AF0E-ACD9D67B681C}"/>
              </a:ext>
            </a:extLst>
          </p:cNvPr>
          <p:cNvCxnSpPr/>
          <p:nvPr/>
        </p:nvCxnSpPr>
        <p:spPr>
          <a:xfrm>
            <a:off x="4067175" y="2819400"/>
            <a:ext cx="15525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0D8431-CE9B-423F-A970-189C51960678}"/>
              </a:ext>
            </a:extLst>
          </p:cNvPr>
          <p:cNvSpPr txBox="1"/>
          <p:nvPr/>
        </p:nvSpPr>
        <p:spPr>
          <a:xfrm>
            <a:off x="6229350" y="104775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3A864C-7079-4250-B870-1443883DBA89}"/>
              </a:ext>
            </a:extLst>
          </p:cNvPr>
          <p:cNvCxnSpPr>
            <a:cxnSpLocks/>
          </p:cNvCxnSpPr>
          <p:nvPr/>
        </p:nvCxnSpPr>
        <p:spPr>
          <a:xfrm>
            <a:off x="1916776" y="4362450"/>
            <a:ext cx="3996068" cy="1295400"/>
          </a:xfrm>
          <a:prstGeom prst="bentConnector3">
            <a:avLst>
              <a:gd name="adj1" fmla="val -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A0B6D-04B5-4841-8F13-7DCAF3E040EB}"/>
              </a:ext>
            </a:extLst>
          </p:cNvPr>
          <p:cNvSpPr txBox="1"/>
          <p:nvPr/>
        </p:nvSpPr>
        <p:spPr>
          <a:xfrm>
            <a:off x="2514600" y="586740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 버튼을 눌렀을 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221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1620" y="2105561"/>
            <a:ext cx="9128760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194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주식회사 시알엑스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오동수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1620" y="2103181"/>
            <a:ext cx="9128760" cy="132343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감사합니다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1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개체 틀 6">
            <a:extLst>
              <a:ext uri="{FF2B5EF4-FFF2-40B4-BE49-F238E27FC236}">
                <a16:creationId xmlns:a16="http://schemas.microsoft.com/office/drawing/2014/main" id="{BB00C84D-96AE-4584-8393-36CA82159B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734988"/>
              </p:ext>
            </p:extLst>
          </p:nvPr>
        </p:nvGraphicFramePr>
        <p:xfrm>
          <a:off x="518714" y="1183048"/>
          <a:ext cx="11194313" cy="1947958"/>
        </p:xfrm>
        <a:graphic>
          <a:graphicData uri="http://schemas.openxmlformats.org/drawingml/2006/table">
            <a:tbl>
              <a:tblPr firstRow="1" bandRow="1"/>
              <a:tblGrid>
                <a:gridCol w="1746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600" b="0" dirty="0"/>
                        <a:t>운영체제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Window 10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IDE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Spring Tool Suite 4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웹 서버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Chrome, Web Socket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949225"/>
                  </a:ext>
                </a:extLst>
              </a:tr>
              <a:tr h="514213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데이터베이스</a:t>
                      </a:r>
                      <a:endParaRPr lang="en-US" altLang="ko-KR" sz="1600" b="0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MySQL Server 8.0 (</a:t>
                      </a:r>
                      <a:r>
                        <a:rPr lang="ko-KR" altLang="en-US" sz="1600" dirty="0"/>
                        <a:t>공유 데이터베이스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8836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DB9D39-F427-4190-A819-4E6BC5024D60}"/>
              </a:ext>
            </a:extLst>
          </p:cNvPr>
          <p:cNvSpPr txBox="1"/>
          <p:nvPr/>
        </p:nvSpPr>
        <p:spPr>
          <a:xfrm>
            <a:off x="433869" y="737647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공통</a:t>
            </a:r>
          </a:p>
        </p:txBody>
      </p:sp>
      <p:graphicFrame>
        <p:nvGraphicFramePr>
          <p:cNvPr id="11" name="표 개체 틀 6">
            <a:extLst>
              <a:ext uri="{FF2B5EF4-FFF2-40B4-BE49-F238E27FC236}">
                <a16:creationId xmlns:a16="http://schemas.microsoft.com/office/drawing/2014/main" id="{868953BD-28D7-4778-8D94-410E760A7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04423"/>
              </p:ext>
            </p:extLst>
          </p:nvPr>
        </p:nvGraphicFramePr>
        <p:xfrm>
          <a:off x="511460" y="3586525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HTML5, CSS3, JavaScript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JQuery, Ajax, JSON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EAFD25-A037-4C0E-A13F-538875BD2ECC}"/>
              </a:ext>
            </a:extLst>
          </p:cNvPr>
          <p:cNvSpPr txBox="1"/>
          <p:nvPr/>
        </p:nvSpPr>
        <p:spPr>
          <a:xfrm>
            <a:off x="470156" y="3213695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graphicFrame>
        <p:nvGraphicFramePr>
          <p:cNvPr id="18" name="표 개체 틀 6">
            <a:extLst>
              <a:ext uri="{FF2B5EF4-FFF2-40B4-BE49-F238E27FC236}">
                <a16:creationId xmlns:a16="http://schemas.microsoft.com/office/drawing/2014/main" id="{575559FF-C813-4A06-A961-5C6562178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814617"/>
              </p:ext>
            </p:extLst>
          </p:nvPr>
        </p:nvGraphicFramePr>
        <p:xfrm>
          <a:off x="511460" y="5370481"/>
          <a:ext cx="11201567" cy="1299409"/>
        </p:xfrm>
        <a:graphic>
          <a:graphicData uri="http://schemas.openxmlformats.org/drawingml/2006/table">
            <a:tbl>
              <a:tblPr firstRow="1" bandRow="1"/>
              <a:tblGrid>
                <a:gridCol w="1747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Language</a:t>
                      </a:r>
                      <a:endParaRPr lang="ko-KR" altLang="en-US" sz="1600" dirty="0"/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600" dirty="0"/>
                        <a:t>Java 17, Spring Boot, JSP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64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Framework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dirty="0"/>
                        <a:t>MyBatis 3.0.3, mail, Lombok</a:t>
                      </a:r>
                      <a:endParaRPr lang="ko-KR" altLang="en-US" sz="1600" dirty="0"/>
                    </a:p>
                  </a:txBody>
                  <a:tcPr marL="180000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776730E-974A-4BA0-9B5B-372952E25C44}"/>
              </a:ext>
            </a:extLst>
          </p:cNvPr>
          <p:cNvSpPr txBox="1"/>
          <p:nvPr/>
        </p:nvSpPr>
        <p:spPr>
          <a:xfrm>
            <a:off x="470156" y="4997651"/>
            <a:ext cx="86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4848C9-EC1B-4E2F-A759-013AD2098F3A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45EE-3A48-4353-81A9-8167C53A27D7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AF835BE-4A98-464B-AC95-B56C6A9E2974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00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개체 틀 6">
            <a:extLst>
              <a:ext uri="{FF2B5EF4-FFF2-40B4-BE49-F238E27FC236}">
                <a16:creationId xmlns:a16="http://schemas.microsoft.com/office/drawing/2014/main" id="{82E7F255-392C-48C9-A0DF-19372D09CD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955591"/>
              </p:ext>
            </p:extLst>
          </p:nvPr>
        </p:nvGraphicFramePr>
        <p:xfrm>
          <a:off x="533229" y="1397588"/>
          <a:ext cx="11208827" cy="4683898"/>
        </p:xfrm>
        <a:graphic>
          <a:graphicData uri="http://schemas.openxmlformats.org/drawingml/2006/table">
            <a:tbl>
              <a:tblPr firstRow="1" bandRow="1"/>
              <a:tblGrid>
                <a:gridCol w="125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1216">
                  <a:extLst>
                    <a:ext uri="{9D8B030D-6E8A-4147-A177-3AD203B41FA5}">
                      <a16:colId xmlns:a16="http://schemas.microsoft.com/office/drawing/2014/main" val="2055169302"/>
                    </a:ext>
                  </a:extLst>
                </a:gridCol>
              </a:tblGrid>
              <a:tr h="46838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dirty="0"/>
                        <a:t>API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KAKAO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로그인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주소검색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NAVER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지도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Cool SMS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인증번호 문자 발송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b="1" dirty="0"/>
                        <a:t>KG</a:t>
                      </a:r>
                      <a:r>
                        <a:rPr lang="ko-KR" altLang="en-US" b="1" dirty="0"/>
                        <a:t>이니시스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결제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</a:txBody>
                  <a:tcPr marL="360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b="1" dirty="0"/>
                        <a:t>ODSAY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반경 내 버스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지하철 조회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위치정보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실시간 버스 도착정보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노선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공공데이터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열차 정보 조회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ko-KR" altLang="en-US" b="1" dirty="0"/>
                        <a:t>서울 열린데이터 광장</a:t>
                      </a:r>
                      <a:endParaRPr lang="en-US" altLang="ko-KR" b="1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버스 정류소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역사마스터 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열차 위치정보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지하철 실시간 도착정보</a:t>
                      </a:r>
                      <a:endParaRPr lang="en-US" altLang="ko-KR" dirty="0"/>
                    </a:p>
                    <a:p>
                      <a:pPr algn="l">
                        <a:defRPr/>
                      </a:pPr>
                      <a:r>
                        <a:rPr lang="en-US" altLang="ko-KR" dirty="0"/>
                        <a:t> · </a:t>
                      </a:r>
                      <a:r>
                        <a:rPr lang="ko-KR" altLang="en-US" dirty="0"/>
                        <a:t>역간 거리 및 소요시간 정보</a:t>
                      </a:r>
                      <a:endParaRPr lang="en-US" altLang="ko-KR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6110A1-F3A3-47F6-80FE-676BD0963DCE}"/>
              </a:ext>
            </a:extLst>
          </p:cNvPr>
          <p:cNvSpPr txBox="1"/>
          <p:nvPr/>
        </p:nvSpPr>
        <p:spPr>
          <a:xfrm>
            <a:off x="542725" y="952188"/>
            <a:ext cx="85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CBE03E-A290-468A-B6B4-91B9383F6E4E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47F496-CF31-4ECE-AF08-A3EE771AC706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개발환경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0CDA32F-1E7E-40A7-8517-AA844320F682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67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ER 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92572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E1374D0-6231-40D2-8920-75F0FB87B641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C4CFA8-AE89-4ED4-A865-781444586DFD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3CAC32-7916-4C85-9F64-960EA31E274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1390DB4-4399-4E25-9D60-A9880156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0" y="0"/>
            <a:ext cx="8377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Crx_map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station_code (PK)</a:t>
            </a:r>
            <a:r>
              <a:rPr lang="en-US" altLang="ko-KR" dirty="0">
                <a:solidFill>
                  <a:schemeClr val="tx1"/>
                </a:solidFill>
              </a:rPr>
              <a:t>, station_name</a:t>
            </a: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Crx_schedule</a:t>
            </a:r>
            <a:r>
              <a:rPr lang="en-US" altLang="ko-KR" sz="2400" b="1" dirty="0">
                <a:solidFill>
                  <a:schemeClr val="tx1"/>
                </a:solidFill>
              </a:rPr>
              <a:t>(9)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 train_number, departure_station, arrival_station, departure_time, arrival_time, duration, fare_special, fare_standard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Crx_fare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departure_station, arrival_station, fare_special, fare_standard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(Crx_map ~ Crx_fare)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C6571F-500F-4DA5-9B49-F2AAB67F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2" y="1469255"/>
            <a:ext cx="4076190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v_train_seat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Paytrain</a:t>
            </a:r>
            <a:r>
              <a:rPr lang="en-US" altLang="ko-KR" sz="2400" b="1" dirty="0">
                <a:solidFill>
                  <a:schemeClr val="tx1"/>
                </a:solidFill>
              </a:rPr>
              <a:t>(25)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payno, apply_num(PK)</a:t>
            </a:r>
            <a:r>
              <a:rPr lang="en-US" altLang="ko-KR" dirty="0">
                <a:solidFill>
                  <a:schemeClr val="tx1"/>
                </a:solidFill>
              </a:rPr>
              <a:t>, paid_amount, userid, selectedSeats, hocha, startname, endname, seatType, startdate, trainType, personnelCount, chlidCount, trainno, depTime, arrTime, duration, totalAdultCharge, totalChildCharge, totalCharge, totalDiscount, endCharge, approvalDate,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reservno(FK)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Reservtrain</a:t>
            </a:r>
            <a:r>
              <a:rPr lang="en-US" altLang="ko-KR" sz="2400" b="1" dirty="0">
                <a:solidFill>
                  <a:schemeClr val="tx1"/>
                </a:solidFill>
              </a:rPr>
              <a:t>(21)</a:t>
            </a:r>
            <a:endParaRPr lang="ko-KR" altLang="en-US" sz="2400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selectedSeats, hocha, startname, endname, seatType, startdate, trainType, personnelCount, childCount, depTime, arrTime, duration, totalAdultCharge, totalChildCharge, totalCharge, totalDiscount, endCharge, nowdate, </a:t>
            </a:r>
            <a:r>
              <a:rPr lang="en-US" altLang="ko-KR" dirty="0">
                <a:solidFill>
                  <a:srgbClr val="0070C0"/>
                </a:solidFill>
              </a:rPr>
              <a:t>train_trainno(FK),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Reservtrain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Paytrain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571804" cy="458166"/>
            <a:chOff x="971613" y="2452008"/>
            <a:chExt cx="766754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667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(Paytrain~ Reservtrain)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10DAB08-F547-4AD7-B610-F8066BB1F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5" y="757444"/>
            <a:ext cx="3899432" cy="58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3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Tour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tournum(PK)</a:t>
            </a:r>
            <a:r>
              <a:rPr lang="en-US" altLang="ko-KR" dirty="0">
                <a:solidFill>
                  <a:schemeClr val="tx1"/>
                </a:solidFill>
              </a:rPr>
              <a:t>, tourname, tourno, tourcoin, tourtitle, tourcomment, tourcontent, tourcost, tournoted, file1, file2, file3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Reservtour</a:t>
            </a:r>
            <a:r>
              <a:rPr lang="en-US" altLang="ko-KR" sz="2400" b="1" dirty="0">
                <a:solidFill>
                  <a:schemeClr val="tx1"/>
                </a:solidFill>
              </a:rPr>
              <a:t>(10)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reservno(PK)</a:t>
            </a:r>
            <a:r>
              <a:rPr lang="en-US" altLang="ko-KR" dirty="0">
                <a:solidFill>
                  <a:schemeClr val="tx1"/>
                </a:solidFill>
              </a:rPr>
              <a:t>, tourtitle, tourno, tourname, tourcount, tourdate, totalcoin, reservtime,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tour_tournum(FK)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Paytour</a:t>
            </a:r>
            <a:r>
              <a:rPr lang="en-US" altLang="ko-KR" sz="2400" b="1" dirty="0">
                <a:solidFill>
                  <a:schemeClr val="tx1"/>
                </a:solidFill>
              </a:rPr>
              <a:t>(14)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apply_num(PK)</a:t>
            </a:r>
            <a:r>
              <a:rPr lang="en-US" altLang="ko-KR" dirty="0">
                <a:solidFill>
                  <a:schemeClr val="tx1"/>
                </a:solidFill>
              </a:rPr>
              <a:t>, userid, username, tourname, tourno, tourdatepay, count, coin, imp_uid, merchant_uid, paid_amount paytime, refund,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reservtour_reservno(FK)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Reservtour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Paytour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(Tour ~ Paytour)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204BC0-753E-4A47-BADC-368BACD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" y="1535836"/>
            <a:ext cx="4980372" cy="30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en-US" altLang="ko-KR" sz="2400" b="1" dirty="0">
                <a:solidFill>
                  <a:schemeClr val="tx1"/>
                </a:solidFill>
              </a:rPr>
              <a:t>(12)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userid(PK)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userpwd, username, usermail, usertel, parenttel, usergender, userbirth, useradd, userpost, level, status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Qna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qno(PK), </a:t>
            </a:r>
            <a:r>
              <a:rPr lang="en-US" altLang="ko-KR" dirty="0">
                <a:solidFill>
                  <a:schemeClr val="tx1"/>
                </a:solidFill>
              </a:rPr>
              <a:t>qtitle, qcontent, qdate, qstatus, 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ReservTrain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Reservtour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User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Qna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Qna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(User ~ Qna)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C923A7E-84E1-4833-B07A-977A191FE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95" y="772942"/>
            <a:ext cx="1906380" cy="591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1540042" y="2376424"/>
            <a:ext cx="9127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기획 의도</a:t>
            </a:r>
          </a:p>
        </p:txBody>
      </p:sp>
    </p:spTree>
    <p:extLst>
      <p:ext uri="{BB962C8B-B14F-4D97-AF65-F5344CB8AC3E}">
        <p14:creationId xmlns:p14="http://schemas.microsoft.com/office/powerpoint/2010/main" val="127004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Member</a:t>
            </a:r>
            <a:r>
              <a:rPr lang="en-US" altLang="ko-KR" sz="2400" b="1" dirty="0">
                <a:solidFill>
                  <a:schemeClr val="tx1"/>
                </a:solidFill>
              </a:rPr>
              <a:t>(13)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memid(PK)</a:t>
            </a:r>
            <a:r>
              <a:rPr lang="en-US" altLang="ko-KR" dirty="0">
                <a:solidFill>
                  <a:schemeClr val="tx1"/>
                </a:solidFill>
              </a:rPr>
              <a:t>, mempwd, memname, memmail, memtel, memdate, memgender, membirth, memgrade, memadd, mempost,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user_userid(FK), division_divno(FK)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Reply</a:t>
            </a:r>
            <a:r>
              <a:rPr lang="en-US" altLang="ko-KR" sz="2400" b="1" dirty="0">
                <a:solidFill>
                  <a:schemeClr val="tx1"/>
                </a:solidFill>
              </a:rPr>
              <a:t>(5)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rno(PK)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rcontent, rdate,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member_memid(FK), qna_qno(FK)</a:t>
            </a:r>
          </a:p>
          <a:p>
            <a:b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Lost</a:t>
            </a:r>
            <a:r>
              <a:rPr lang="en-US" altLang="ko-KR" sz="2400" b="1" dirty="0">
                <a:solidFill>
                  <a:schemeClr val="tx1"/>
                </a:solidFill>
              </a:rPr>
              <a:t>(7)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lostno(PK), </a:t>
            </a:r>
            <a:r>
              <a:rPr lang="en-US" altLang="ko-KR" dirty="0">
                <a:solidFill>
                  <a:schemeClr val="tx1"/>
                </a:solidFill>
              </a:rPr>
              <a:t>losttitle, lostcontent, lostdate, lostplace, losthit,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Reply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Lost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(Member ~ Lost)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A8AAFC-45BC-4F2B-972B-7BDFDBED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5" y="714887"/>
            <a:ext cx="3301716" cy="61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7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07A56-6340-4BBB-B0CF-77B545B5D466}"/>
              </a:ext>
            </a:extLst>
          </p:cNvPr>
          <p:cNvSpPr/>
          <p:nvPr/>
        </p:nvSpPr>
        <p:spPr>
          <a:xfrm>
            <a:off x="5117432" y="456142"/>
            <a:ext cx="6705600" cy="602486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Faq</a:t>
            </a:r>
            <a:r>
              <a:rPr lang="en-US" altLang="ko-KR" sz="2400" b="1" dirty="0">
                <a:solidFill>
                  <a:schemeClr val="tx1"/>
                </a:solidFill>
              </a:rPr>
              <a:t>(6)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faqno(PK)</a:t>
            </a:r>
            <a:r>
              <a:rPr lang="en-US" altLang="ko-KR" dirty="0">
                <a:solidFill>
                  <a:schemeClr val="tx1"/>
                </a:solidFill>
              </a:rPr>
              <a:t>, faqtitle, faqcontent, faqdate, faqhit,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Division</a:t>
            </a:r>
            <a:r>
              <a:rPr lang="en-US" altLang="ko-KR" sz="2400" b="1" dirty="0">
                <a:solidFill>
                  <a:schemeClr val="tx1"/>
                </a:solidFill>
              </a:rPr>
              <a:t>(2)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divno(PK)</a:t>
            </a:r>
            <a:r>
              <a:rPr lang="en-US" altLang="ko-KR" dirty="0">
                <a:solidFill>
                  <a:schemeClr val="tx1"/>
                </a:solidFill>
              </a:rPr>
              <a:t>, divname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</a:rPr>
              <a:t>□ </a:t>
            </a:r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</a:rPr>
              <a:t>Notice</a:t>
            </a:r>
            <a:r>
              <a:rPr lang="en-US" altLang="ko-KR" sz="2400" b="1" dirty="0">
                <a:solidFill>
                  <a:schemeClr val="tx1"/>
                </a:solidFill>
              </a:rPr>
              <a:t>(8)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nono(PK)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notitle, nocontent, nodate, filename, filepath, nohit,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member_memid(FK)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Faq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* Member</a:t>
            </a:r>
            <a:r>
              <a:rPr lang="ko-KR" altLang="en-US" dirty="0">
                <a:solidFill>
                  <a:schemeClr val="tx1"/>
                </a:solidFill>
              </a:rPr>
              <a:t>와</a:t>
            </a:r>
            <a:r>
              <a:rPr lang="en-US" altLang="ko-KR" dirty="0">
                <a:solidFill>
                  <a:schemeClr val="tx1"/>
                </a:solidFill>
              </a:rPr>
              <a:t> Notice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* </a:t>
            </a:r>
            <a:r>
              <a:rPr lang="en-US" altLang="ko-KR" dirty="0">
                <a:solidFill>
                  <a:schemeClr val="tx1"/>
                </a:solidFill>
              </a:rPr>
              <a:t>Division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Member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1:n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394263-D83B-4782-B26B-5D157E8DA18F}"/>
              </a:ext>
            </a:extLst>
          </p:cNvPr>
          <p:cNvGrpSpPr/>
          <p:nvPr/>
        </p:nvGrpSpPr>
        <p:grpSpPr>
          <a:xfrm>
            <a:off x="159996" y="256721"/>
            <a:ext cx="4429758" cy="458166"/>
            <a:chOff x="971613" y="2452008"/>
            <a:chExt cx="742931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4A8D6-EC74-42C4-BA12-9F7DDBDFCCB9}"/>
                </a:ext>
              </a:extLst>
            </p:cNvPr>
            <p:cNvSpPr txBox="1"/>
            <p:nvPr/>
          </p:nvSpPr>
          <p:spPr>
            <a:xfrm>
              <a:off x="971613" y="2510064"/>
              <a:ext cx="7429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ER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다이어그램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(Faq~ Notice)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AD687B-EFA2-4D53-8C75-1F316D407A2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5D42284-3090-4CA1-9076-AB1C33C2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9" y="766719"/>
            <a:ext cx="3043769" cy="58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56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테이블 명세서</a:t>
            </a:r>
          </a:p>
        </p:txBody>
      </p:sp>
    </p:spTree>
    <p:extLst>
      <p:ext uri="{BB962C8B-B14F-4D97-AF65-F5344CB8AC3E}">
        <p14:creationId xmlns:p14="http://schemas.microsoft.com/office/powerpoint/2010/main" val="139269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User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parenttel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보호자 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VARCHAR(45)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VARCHAR(20)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user, member, admin, master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회원구분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KAKAO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068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803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Member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mempwd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memmail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memtel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memgender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membirth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memgrade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memadd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mempost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8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division_divno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22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525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Division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부서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divname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부서명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44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44086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Notice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filepath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77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074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5268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FAQ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75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468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Qna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질문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qstatus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답변완료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qhit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669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8891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Reply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Q&amp;A(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답변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답변번호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작성일자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qna_qno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질문번호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9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4B5FF2A-C8D9-4AC0-88BD-7CAFF0D2791F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261EE-07FB-4AEA-9464-57F916724695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기획 의도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5B458B7-A4FD-4D4B-9448-90913EC10C3D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BC89-FAC0-4D33-A072-AE299604B0B6}"/>
              </a:ext>
            </a:extLst>
          </p:cNvPr>
          <p:cNvSpPr/>
          <p:nvPr/>
        </p:nvSpPr>
        <p:spPr>
          <a:xfrm>
            <a:off x="1106906" y="1010652"/>
            <a:ext cx="9962148" cy="498909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기차 예매 및 실시간 환승 정보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여행상품을 제공하여 </a:t>
            </a:r>
            <a:endParaRPr lang="en-US" altLang="ko-KR" sz="44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여행 커뮤니티 활성화</a:t>
            </a:r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accent6">
                    <a:lumMod val="75000"/>
                  </a:schemeClr>
                </a:solidFill>
              </a:rPr>
              <a:t>다양한 지역에 대한 접근성 증대</a:t>
            </a:r>
            <a:endParaRPr lang="en-US" altLang="ko-KR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53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39677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Lost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유실물 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0062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접수일자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9447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lostplace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보관장소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VARCHAR(30)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105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losthit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2048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member_memid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사원번호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46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01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006248"/>
              </p:ext>
            </p:extLst>
          </p:nvPr>
        </p:nvGraphicFramePr>
        <p:xfrm>
          <a:off x="546168" y="896126"/>
          <a:ext cx="11064195" cy="30860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Crx-fare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요금정보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DF0E473A-A687-490D-84C7-8AB3CB17B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10526"/>
              </p:ext>
            </p:extLst>
          </p:nvPr>
        </p:nvGraphicFramePr>
        <p:xfrm>
          <a:off x="546168" y="4429901"/>
          <a:ext cx="11064195" cy="1763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Crx-map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station_name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역명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043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82262"/>
              </p:ext>
            </p:extLst>
          </p:nvPr>
        </p:nvGraphicFramePr>
        <p:xfrm>
          <a:off x="546168" y="896126"/>
          <a:ext cx="11064195" cy="48494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Crx-schedule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CRX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열차 운행정보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순서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train_number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arrival_station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1819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departure_time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2290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arrival_time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443231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45784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fare_special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95995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fare_standart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35795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3D363540-19ED-4149-BDFC-8256624BC9A5}"/>
              </a:ext>
            </a:extLst>
          </p:cNvPr>
          <p:cNvGrpSpPr/>
          <p:nvPr/>
        </p:nvGrpSpPr>
        <p:grpSpPr>
          <a:xfrm>
            <a:off x="159996" y="256721"/>
            <a:ext cx="4461664" cy="458166"/>
            <a:chOff x="971613" y="2452008"/>
            <a:chExt cx="748282" cy="4581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3C622E-E09F-428C-8D12-57DDF7AB2587}"/>
                </a:ext>
              </a:extLst>
            </p:cNvPr>
            <p:cNvSpPr txBox="1"/>
            <p:nvPr/>
          </p:nvSpPr>
          <p:spPr>
            <a:xfrm>
              <a:off x="971613" y="2510064"/>
              <a:ext cx="748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테이블 명세서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687F000-0DA9-4824-BB2A-D20CF6DF23B3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9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939229"/>
              </p:ext>
            </p:extLst>
          </p:nvPr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806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469552"/>
              </p:ext>
            </p:extLst>
          </p:nvPr>
        </p:nvGraphicFramePr>
        <p:xfrm>
          <a:off x="546168" y="896126"/>
          <a:ext cx="11064195" cy="52127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3439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nowdate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train_trainno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34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960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Paytrain(1/2)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selectedSeats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1A, 2B, 3C,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hocha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선택된 호차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호차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seatType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좌석종류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VARCHAR(50)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우등</a:t>
                      </a: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startdate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trainType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KTX, SRT, 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personnelCount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1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Paytrain(2/2)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일반열차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childCount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어린이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trainno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열차번호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depTime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출발시각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arrTime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도착시각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totalAdultCharge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성인요금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totalChildCharge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아동요금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totalDiscount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할인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endCharge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최종 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approvalDate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카드결제일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DATETIME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90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647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033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tourcomment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간단설명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tourcontent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요금안내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tournoted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LONGTEXT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file2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403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fiile3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VARCHAR(1000)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343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2903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44086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Reservtour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tourtitle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totalcoin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VARCHAR(20)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58779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reservtime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CURRENT_TIMESTAMP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211177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user_userid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932238"/>
                  </a:ext>
                </a:extLst>
              </a:tr>
              <a:tr h="4408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tour_tournum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6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249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C172C2-9125-499E-BDD4-F9901FD426BD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34EFFD-6D68-4BD7-9A2B-D9C784B7E172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테이블 명세서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7038BC78-B85F-4D25-98D7-DF8C3CA43A25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A75ABD-14C0-4E57-B632-B2B2EB7228D6}"/>
              </a:ext>
            </a:extLst>
          </p:cNvPr>
          <p:cNvGraphicFramePr>
            <a:graphicFrameLocks noGrp="1"/>
          </p:cNvGraphicFramePr>
          <p:nvPr/>
        </p:nvGraphicFramePr>
        <p:xfrm>
          <a:off x="546168" y="896126"/>
          <a:ext cx="11064195" cy="57051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03792">
                  <a:extLst>
                    <a:ext uri="{9D8B030D-6E8A-4147-A177-3AD203B41FA5}">
                      <a16:colId xmlns:a16="http://schemas.microsoft.com/office/drawing/2014/main" val="2511567869"/>
                    </a:ext>
                  </a:extLst>
                </a:gridCol>
                <a:gridCol w="2063691">
                  <a:extLst>
                    <a:ext uri="{9D8B030D-6E8A-4147-A177-3AD203B41FA5}">
                      <a16:colId xmlns:a16="http://schemas.microsoft.com/office/drawing/2014/main" val="2040563701"/>
                    </a:ext>
                  </a:extLst>
                </a:gridCol>
                <a:gridCol w="2768367">
                  <a:extLst>
                    <a:ext uri="{9D8B030D-6E8A-4147-A177-3AD203B41FA5}">
                      <a16:colId xmlns:a16="http://schemas.microsoft.com/office/drawing/2014/main" val="2918719821"/>
                    </a:ext>
                  </a:extLst>
                </a:gridCol>
                <a:gridCol w="2004969">
                  <a:extLst>
                    <a:ext uri="{9D8B030D-6E8A-4147-A177-3AD203B41FA5}">
                      <a16:colId xmlns:a16="http://schemas.microsoft.com/office/drawing/2014/main" val="2069191059"/>
                    </a:ext>
                  </a:extLst>
                </a:gridCol>
                <a:gridCol w="755009">
                  <a:extLst>
                    <a:ext uri="{9D8B030D-6E8A-4147-A177-3AD203B41FA5}">
                      <a16:colId xmlns:a16="http://schemas.microsoft.com/office/drawing/2014/main" val="1334530287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312428080"/>
                    </a:ext>
                  </a:extLst>
                </a:gridCol>
                <a:gridCol w="2038524">
                  <a:extLst>
                    <a:ext uri="{9D8B030D-6E8A-4147-A177-3AD203B41FA5}">
                      <a16:colId xmlns:a16="http://schemas.microsoft.com/office/drawing/2014/main" val="1791910317"/>
                    </a:ext>
                  </a:extLst>
                </a:gridCol>
              </a:tblGrid>
              <a:tr h="3565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Paytour</a:t>
                      </a:r>
                      <a:endParaRPr lang="ko-KR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Table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관광열차 예매내역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5423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Column Comment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Data Type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340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apply_num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승인번호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AI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91062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913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username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1468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tourname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288328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VARCHAR(45)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108119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tourdatepay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상품 결제일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708616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686790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coin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73350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imp_uid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125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merchant_uid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고객사 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VARCHAR(500)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019544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paid_amount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실제 결제금액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8226515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paytime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TIMESTAMP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64307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refund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VARCHAR(10)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618291"/>
                  </a:ext>
                </a:extLst>
              </a:tr>
              <a:tr h="356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reservtour_reservno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예매번호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INT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32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77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서비스 개요</a:t>
            </a:r>
          </a:p>
        </p:txBody>
      </p:sp>
    </p:spTree>
    <p:extLst>
      <p:ext uri="{BB962C8B-B14F-4D97-AF65-F5344CB8AC3E}">
        <p14:creationId xmlns:p14="http://schemas.microsoft.com/office/powerpoint/2010/main" val="162706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사용자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5D1223-799E-490B-AB47-AE9C4CD0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4386" y="0"/>
            <a:ext cx="47194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7FCF4-8287-4AB3-A407-FDFEFB0E9443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상단 링크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3C8C4E-6772-467E-BD7D-CBE1ABC30F4F}"/>
              </a:ext>
            </a:extLst>
          </p:cNvPr>
          <p:cNvSpPr/>
          <p:nvPr/>
        </p:nvSpPr>
        <p:spPr>
          <a:xfrm>
            <a:off x="4505842" y="596301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6551CF-FE26-4C72-A928-F558436D5513}"/>
              </a:ext>
            </a:extLst>
          </p:cNvPr>
          <p:cNvSpPr/>
          <p:nvPr/>
        </p:nvSpPr>
        <p:spPr>
          <a:xfrm>
            <a:off x="5254940" y="610132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78528B-14FF-421C-B5B1-03B7B448A27D}"/>
              </a:ext>
            </a:extLst>
          </p:cNvPr>
          <p:cNvSpPr/>
          <p:nvPr/>
        </p:nvSpPr>
        <p:spPr>
          <a:xfrm>
            <a:off x="6029151" y="595618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D198-B048-4008-B667-0252BBEAB2BA}"/>
              </a:ext>
            </a:extLst>
          </p:cNvPr>
          <p:cNvSpPr/>
          <p:nvPr/>
        </p:nvSpPr>
        <p:spPr>
          <a:xfrm>
            <a:off x="6808954" y="587229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4E42287-BAE6-428F-BBDD-F241D447A5D3}"/>
              </a:ext>
            </a:extLst>
          </p:cNvPr>
          <p:cNvSpPr/>
          <p:nvPr/>
        </p:nvSpPr>
        <p:spPr>
          <a:xfrm>
            <a:off x="7583165" y="57883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2967D11-FA1D-4427-9ED5-FFDF3E0C4DDE}"/>
              </a:ext>
            </a:extLst>
          </p:cNvPr>
          <p:cNvSpPr/>
          <p:nvPr/>
        </p:nvSpPr>
        <p:spPr>
          <a:xfrm>
            <a:off x="341525" y="1661020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7BF3BF-ADF9-4704-9A7E-A5DA94959139}"/>
              </a:ext>
            </a:extLst>
          </p:cNvPr>
          <p:cNvSpPr/>
          <p:nvPr/>
        </p:nvSpPr>
        <p:spPr>
          <a:xfrm>
            <a:off x="341525" y="226502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F77947-9EBC-44F6-9522-BB4F6C84BEF9}"/>
              </a:ext>
            </a:extLst>
          </p:cNvPr>
          <p:cNvSpPr/>
          <p:nvPr/>
        </p:nvSpPr>
        <p:spPr>
          <a:xfrm>
            <a:off x="344694" y="284386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D4D92C-690C-439B-BA8D-4F62FF80B0AC}"/>
              </a:ext>
            </a:extLst>
          </p:cNvPr>
          <p:cNvSpPr/>
          <p:nvPr/>
        </p:nvSpPr>
        <p:spPr>
          <a:xfrm>
            <a:off x="344694" y="3422707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698EFB9-A901-418F-B485-DBE46A3B827F}"/>
              </a:ext>
            </a:extLst>
          </p:cNvPr>
          <p:cNvSpPr/>
          <p:nvPr/>
        </p:nvSpPr>
        <p:spPr>
          <a:xfrm>
            <a:off x="8732609" y="186225"/>
            <a:ext cx="318782" cy="30200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8E949-1551-44DD-9EDA-780B768A14B4}"/>
              </a:ext>
            </a:extLst>
          </p:cNvPr>
          <p:cNvSpPr txBox="1"/>
          <p:nvPr/>
        </p:nvSpPr>
        <p:spPr>
          <a:xfrm>
            <a:off x="830510" y="162746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고객센터로 연결되는 링크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3EEE1-157D-4F5B-A902-2B0CB7D2A580}"/>
              </a:ext>
            </a:extLst>
          </p:cNvPr>
          <p:cNvSpPr txBox="1"/>
          <p:nvPr/>
        </p:nvSpPr>
        <p:spPr>
          <a:xfrm>
            <a:off x="828250" y="2248249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안내로 연결되는 링크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BB8E9-7CD6-4F6A-8DFD-C600CDCCA759}"/>
              </a:ext>
            </a:extLst>
          </p:cNvPr>
          <p:cNvSpPr txBox="1"/>
          <p:nvPr/>
        </p:nvSpPr>
        <p:spPr>
          <a:xfrm>
            <a:off x="830509" y="2792828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운임시간으로 연결되는 링크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A0D83-3AA7-4C5B-BBC0-CFC98E6625B9}"/>
              </a:ext>
            </a:extLst>
          </p:cNvPr>
          <p:cNvSpPr txBox="1"/>
          <p:nvPr/>
        </p:nvSpPr>
        <p:spPr>
          <a:xfrm>
            <a:off x="830509" y="335537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관광열차로 연결되는 링크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91E30-BC04-4CA0-8ACD-6FBC9015C5EC}"/>
              </a:ext>
            </a:extLst>
          </p:cNvPr>
          <p:cNvSpPr txBox="1"/>
          <p:nvPr/>
        </p:nvSpPr>
        <p:spPr>
          <a:xfrm>
            <a:off x="9081858" y="148260"/>
            <a:ext cx="316644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챗봇으로 연결되는 링크</a:t>
            </a:r>
            <a:endParaRPr lang="en-US" altLang="ko-KR" dirty="0"/>
          </a:p>
          <a:p>
            <a:r>
              <a:rPr lang="en-US" altLang="ko-KR" sz="1050" dirty="0"/>
              <a:t>: </a:t>
            </a:r>
            <a:r>
              <a:rPr lang="ko-KR" altLang="en-US" sz="1050" dirty="0"/>
              <a:t>비로그인으로 클릭 시 </a:t>
            </a:r>
            <a:r>
              <a:rPr lang="en-US" altLang="ko-KR" sz="1050" dirty="0"/>
              <a:t>“</a:t>
            </a:r>
            <a:r>
              <a:rPr lang="ko-KR" altLang="en-US" sz="1050" dirty="0"/>
              <a:t>로그인이 필요합니다</a:t>
            </a:r>
            <a:r>
              <a:rPr lang="en-US" altLang="ko-KR" sz="1050" dirty="0"/>
              <a:t>. </a:t>
            </a:r>
          </a:p>
          <a:p>
            <a:r>
              <a:rPr lang="ko-KR" altLang="en-US" sz="1050" dirty="0"/>
              <a:t>로그인 후 이용 부탁드립니다</a:t>
            </a:r>
            <a:r>
              <a:rPr lang="en-US" altLang="ko-KR" sz="1050" dirty="0"/>
              <a:t>.” </a:t>
            </a:r>
            <a:r>
              <a:rPr lang="ko-KR" altLang="en-US" sz="1050" dirty="0"/>
              <a:t>문구 출력 후 </a:t>
            </a:r>
            <a:endParaRPr lang="en-US" altLang="ko-KR" sz="1050" dirty="0"/>
          </a:p>
          <a:p>
            <a:r>
              <a:rPr lang="ko-KR" altLang="en-US" sz="1050" dirty="0"/>
              <a:t>로그인 화면으로 이동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419735-7335-489B-B513-8F903BE8B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50" y="2236043"/>
            <a:ext cx="2963626" cy="6948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C8BECA-43D1-4E84-BE79-EEED6E7EEB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1" y="4345715"/>
            <a:ext cx="1436683" cy="1383472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6E3B3D0-9520-4B1A-A064-8DF2666DBEF5}"/>
              </a:ext>
            </a:extLst>
          </p:cNvPr>
          <p:cNvCxnSpPr/>
          <p:nvPr/>
        </p:nvCxnSpPr>
        <p:spPr>
          <a:xfrm>
            <a:off x="10410825" y="3228975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3384C5-148B-4CB6-BB31-B1F62BE1A459}"/>
              </a:ext>
            </a:extLst>
          </p:cNvPr>
          <p:cNvCxnSpPr/>
          <p:nvPr/>
        </p:nvCxnSpPr>
        <p:spPr>
          <a:xfrm>
            <a:off x="10410825" y="112395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40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1A6267-BA3F-4A04-BEF2-08D3FC3C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88" y="4113759"/>
            <a:ext cx="4060316" cy="2595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03357-9229-4B9A-90AF-AADEDCEDE7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89" y="788564"/>
            <a:ext cx="2473788" cy="247023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F973E2-AFA3-489A-A577-A85937837B00}"/>
              </a:ext>
            </a:extLst>
          </p:cNvPr>
          <p:cNvCxnSpPr>
            <a:cxnSpLocks/>
          </p:cNvCxnSpPr>
          <p:nvPr/>
        </p:nvCxnSpPr>
        <p:spPr>
          <a:xfrm flipH="1" flipV="1">
            <a:off x="1553592" y="3332934"/>
            <a:ext cx="967666" cy="132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720464F-81A1-40C6-A6A0-34FAFCF1A267}"/>
              </a:ext>
            </a:extLst>
          </p:cNvPr>
          <p:cNvCxnSpPr>
            <a:cxnSpLocks/>
          </p:cNvCxnSpPr>
          <p:nvPr/>
        </p:nvCxnSpPr>
        <p:spPr>
          <a:xfrm flipV="1">
            <a:off x="5103882" y="3331156"/>
            <a:ext cx="794559" cy="125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08C30A3-C834-409C-BF89-A287BAC65B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간편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C80A85-1174-40B1-B411-BB97E41BC2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097" y="3452207"/>
            <a:ext cx="4711597" cy="2417941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81B635-F349-4B57-BD84-1CF4F0C1F5C2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769246" y="4661178"/>
            <a:ext cx="3028851" cy="101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88A1FA-3C8E-4678-A66E-BC529C812D78}"/>
              </a:ext>
            </a:extLst>
          </p:cNvPr>
          <p:cNvSpPr txBox="1"/>
          <p:nvPr/>
        </p:nvSpPr>
        <p:spPr>
          <a:xfrm>
            <a:off x="2058129" y="3332934"/>
            <a:ext cx="366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출발역 조회</a:t>
            </a:r>
            <a:r>
              <a:rPr lang="en-US" altLang="ko-KR" dirty="0"/>
              <a:t>, </a:t>
            </a:r>
            <a:r>
              <a:rPr lang="ko-KR" altLang="en-US" dirty="0"/>
              <a:t>도착역 조회 클릭 시 </a:t>
            </a:r>
            <a:endParaRPr lang="en-US" altLang="ko-KR" dirty="0"/>
          </a:p>
          <a:p>
            <a:r>
              <a:rPr lang="ko-KR" altLang="en-US" dirty="0"/>
              <a:t>역을 선택하는 페이지가 열린다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170570-5798-4C0B-B7D7-7A709C1B2CA1}"/>
              </a:ext>
            </a:extLst>
          </p:cNvPr>
          <p:cNvSpPr txBox="1"/>
          <p:nvPr/>
        </p:nvSpPr>
        <p:spPr>
          <a:xfrm>
            <a:off x="7044842" y="5872104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간편조회 클릭 시 예매 정보를 가지고 </a:t>
            </a:r>
            <a:endParaRPr lang="en-US" altLang="ko-KR" dirty="0"/>
          </a:p>
          <a:p>
            <a:r>
              <a:rPr lang="ko-KR" altLang="en-US" dirty="0"/>
              <a:t>예매 페이지로 이동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26EE31-F398-426E-B11D-68E595D595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309" y="788564"/>
            <a:ext cx="2473788" cy="24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8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9D935B-45FC-4964-B673-64DD8A74C4AC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챗봇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C1C4D3-0BE4-4BF4-A587-75336E5287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32" y="142612"/>
            <a:ext cx="1580172" cy="31238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F36763-D7A1-46B8-A3E1-E1F417455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24" y="3669101"/>
            <a:ext cx="1540958" cy="3046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12FD7D-A925-4108-ABCB-308A7AA24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7" y="1476031"/>
            <a:ext cx="2712761" cy="4258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01D708-8B48-4C09-8ACD-564556AA9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3" y="1476030"/>
            <a:ext cx="2712761" cy="4258277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4A0567-D5CF-4FAC-875F-3DC1B3BBBB90}"/>
              </a:ext>
            </a:extLst>
          </p:cNvPr>
          <p:cNvCxnSpPr>
            <a:cxnSpLocks/>
          </p:cNvCxnSpPr>
          <p:nvPr/>
        </p:nvCxnSpPr>
        <p:spPr>
          <a:xfrm>
            <a:off x="3076569" y="3605170"/>
            <a:ext cx="135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A88498-DEED-4D8B-A27B-8DF34A368E16}"/>
              </a:ext>
            </a:extLst>
          </p:cNvPr>
          <p:cNvSpPr txBox="1"/>
          <p:nvPr/>
        </p:nvSpPr>
        <p:spPr>
          <a:xfrm>
            <a:off x="3254928" y="31458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 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927EE5-1FB3-4FE3-A367-E4EF21228A10}"/>
              </a:ext>
            </a:extLst>
          </p:cNvPr>
          <p:cNvCxnSpPr>
            <a:cxnSpLocks/>
          </p:cNvCxnSpPr>
          <p:nvPr/>
        </p:nvCxnSpPr>
        <p:spPr>
          <a:xfrm flipV="1">
            <a:off x="7355694" y="1476031"/>
            <a:ext cx="2090938" cy="1726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68430DE-C234-46C9-BEFE-BF75067324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369856" y="3970042"/>
            <a:ext cx="2088568" cy="122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5A1E5B-CEE1-43A4-B541-16B4325F19AA}"/>
              </a:ext>
            </a:extLst>
          </p:cNvPr>
          <p:cNvSpPr txBox="1"/>
          <p:nvPr/>
        </p:nvSpPr>
        <p:spPr>
          <a:xfrm>
            <a:off x="7575259" y="137579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키워드와 답변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36574-FA04-41BD-8120-5FABBD7135A7}"/>
              </a:ext>
            </a:extLst>
          </p:cNvPr>
          <p:cNvSpPr txBox="1"/>
          <p:nvPr/>
        </p:nvSpPr>
        <p:spPr>
          <a:xfrm>
            <a:off x="7608613" y="3884103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버튼 클릭 시</a:t>
            </a:r>
          </a:p>
        </p:txBody>
      </p:sp>
    </p:spTree>
    <p:extLst>
      <p:ext uri="{BB962C8B-B14F-4D97-AF65-F5344CB8AC3E}">
        <p14:creationId xmlns:p14="http://schemas.microsoft.com/office/powerpoint/2010/main" val="3059261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8782C7-0485-4675-914C-408DAB8E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" y="1743075"/>
            <a:ext cx="4905375" cy="337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 err="1"/>
              <a:t>환승정보</a:t>
            </a:r>
            <a:r>
              <a:rPr lang="en-US" altLang="ko-KR" sz="1600" dirty="0"/>
              <a:t>-</a:t>
            </a:r>
            <a:r>
              <a:rPr lang="ko-KR" altLang="en-US" sz="1600" dirty="0"/>
              <a:t>버스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91250" y="3431883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0592247-1C68-43C2-A882-0F5FDC04C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89" y="1026612"/>
            <a:ext cx="5560855" cy="4617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8E497-8729-4C46-BCC3-DE59011A9A08}"/>
              </a:ext>
            </a:extLst>
          </p:cNvPr>
          <p:cNvSpPr txBox="1"/>
          <p:nvPr/>
        </p:nvSpPr>
        <p:spPr>
          <a:xfrm>
            <a:off x="7219863" y="5686424"/>
            <a:ext cx="453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내가 하차하는 역을 선택 후</a:t>
            </a:r>
            <a:endParaRPr lang="en-US" altLang="ko-KR" dirty="0"/>
          </a:p>
          <a:p>
            <a:r>
              <a:rPr lang="ko-KR" altLang="en-US" dirty="0"/>
              <a:t>지도에서 버스 정류장을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32236" y="518428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기차역에서 하차 후 이용하고자 하는 교통수단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655251" y="3145873"/>
            <a:ext cx="1452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실제 운행중인 버스노선</a:t>
            </a:r>
            <a:r>
              <a:rPr lang="en-US" altLang="ko-KR" sz="900" dirty="0"/>
              <a:t>!</a:t>
            </a:r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1381572" y="2860646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83507" y="152695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42424" y="1711621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039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23F287D-F059-4010-8F57-9E34B778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86" y="1394239"/>
            <a:ext cx="5211320" cy="4162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DB63AE-70EE-469B-9398-81F02EB85894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 설명 사용자 화면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화면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환승정보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지하철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17595D4-316F-45D5-9AD2-AB7479E1CFB5}"/>
              </a:ext>
            </a:extLst>
          </p:cNvPr>
          <p:cNvCxnSpPr>
            <a:cxnSpLocks/>
          </p:cNvCxnSpPr>
          <p:nvPr/>
        </p:nvCxnSpPr>
        <p:spPr>
          <a:xfrm flipV="1">
            <a:off x="5172200" y="3616441"/>
            <a:ext cx="13028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041FDF-2265-475A-A9FF-6D5A2FCEF62D}"/>
              </a:ext>
            </a:extLst>
          </p:cNvPr>
          <p:cNvSpPr txBox="1"/>
          <p:nvPr/>
        </p:nvSpPr>
        <p:spPr>
          <a:xfrm>
            <a:off x="113186" y="5368846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기차역에서 하차 후 이용하고자 하는 교통수단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34BD9-3AE8-415B-A27C-004914451780}"/>
              </a:ext>
            </a:extLst>
          </p:cNvPr>
          <p:cNvSpPr txBox="1"/>
          <p:nvPr/>
        </p:nvSpPr>
        <p:spPr>
          <a:xfrm>
            <a:off x="10316232" y="3144360"/>
            <a:ext cx="1553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실제로 용산역을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지나는 지하철의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호선 목록이 드롭다운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메뉴로 표시된다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77B3C1-FC40-43E6-BD6B-009622CA4E21}"/>
              </a:ext>
            </a:extLst>
          </p:cNvPr>
          <p:cNvCxnSpPr/>
          <p:nvPr/>
        </p:nvCxnSpPr>
        <p:spPr>
          <a:xfrm>
            <a:off x="10949675" y="2782933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9C2B5-245E-4949-8284-C2C38D98EE07}"/>
              </a:ext>
            </a:extLst>
          </p:cNvPr>
          <p:cNvSpPr txBox="1"/>
          <p:nvPr/>
        </p:nvSpPr>
        <p:spPr>
          <a:xfrm>
            <a:off x="5264457" y="178771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 선택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627FE28-1698-4F1B-A5E4-A8152A5ED20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223374" y="1972379"/>
            <a:ext cx="312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8B803E-E968-4BED-9506-0DB0916B7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94" y="1922277"/>
            <a:ext cx="4857750" cy="3305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3DAFC-5B88-4CEC-B422-1B3874D22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575" y="4249428"/>
            <a:ext cx="1334923" cy="121918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3FB56EA-1607-4841-9C54-FB85E7F01BD6}"/>
              </a:ext>
            </a:extLst>
          </p:cNvPr>
          <p:cNvCxnSpPr/>
          <p:nvPr/>
        </p:nvCxnSpPr>
        <p:spPr>
          <a:xfrm>
            <a:off x="10951950" y="3913801"/>
            <a:ext cx="0" cy="28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D98E51-C6F2-424B-9983-B0804F96D2FF}"/>
              </a:ext>
            </a:extLst>
          </p:cNvPr>
          <p:cNvCxnSpPr/>
          <p:nvPr/>
        </p:nvCxnSpPr>
        <p:spPr>
          <a:xfrm flipH="1" flipV="1">
            <a:off x="6648486" y="1048158"/>
            <a:ext cx="1174714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E7FDA2-6C4E-4B07-B2E2-E4FE09151D1F}"/>
              </a:ext>
            </a:extLst>
          </p:cNvPr>
          <p:cNvSpPr txBox="1"/>
          <p:nvPr/>
        </p:nvSpPr>
        <p:spPr>
          <a:xfrm>
            <a:off x="3677550" y="483428"/>
            <a:ext cx="567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마커를 클릭하면 해당 지하철의 도착정보를 확인할 수 있음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호선의 시그니처 색깔에 따라 배경색이 바뀐다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704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55A20-A538-47DC-AC81-3FE14A13394F}"/>
              </a:ext>
            </a:extLst>
          </p:cNvPr>
          <p:cNvSpPr txBox="1"/>
          <p:nvPr/>
        </p:nvSpPr>
        <p:spPr>
          <a:xfrm>
            <a:off x="41944" y="50334"/>
            <a:ext cx="3727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메인 화면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하단 공지사항</a:t>
            </a:r>
            <a:r>
              <a:rPr lang="en-US" altLang="ko-KR" sz="1600" dirty="0"/>
              <a:t>, </a:t>
            </a:r>
            <a:r>
              <a:rPr lang="ko-KR" altLang="en-US" sz="1600" dirty="0"/>
              <a:t>배너</a:t>
            </a:r>
            <a:r>
              <a:rPr lang="en-US" altLang="ko-KR" sz="1600" dirty="0"/>
              <a:t>, </a:t>
            </a:r>
            <a:r>
              <a:rPr lang="ko-KR" altLang="en-US" sz="1600" dirty="0"/>
              <a:t>캐러셀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87322-DA60-4D6C-A903-7FF02BEC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728662"/>
            <a:ext cx="100393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2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5D3F8A-14B8-489F-9204-C3EBA351900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약관 및 연령선택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379C1-5539-490F-8801-8C648F8291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9" y="1706171"/>
            <a:ext cx="4273222" cy="23146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05EF8F-D2D9-4789-9C2A-553368895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3905423"/>
            <a:ext cx="4273222" cy="2314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A835C2-5351-44C9-8752-FAB668DAE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60" y="291949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11893-05CA-4FC5-BA0B-A7D5B5724200}"/>
              </a:ext>
            </a:extLst>
          </p:cNvPr>
          <p:cNvSpPr txBox="1"/>
          <p:nvPr/>
        </p:nvSpPr>
        <p:spPr>
          <a:xfrm>
            <a:off x="1126848" y="5620408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약관에 동의하지 않고 가입하기 버튼을 누르면</a:t>
            </a:r>
            <a:endParaRPr lang="en-US" altLang="ko-KR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F05156-8FCA-4281-A9F0-9886DE95717C}"/>
              </a:ext>
            </a:extLst>
          </p:cNvPr>
          <p:cNvCxnSpPr>
            <a:stCxn id="6" idx="2"/>
          </p:cNvCxnSpPr>
          <p:nvPr/>
        </p:nvCxnSpPr>
        <p:spPr>
          <a:xfrm rot="16200000" flipH="1">
            <a:off x="3850184" y="3070689"/>
            <a:ext cx="1376790" cy="32770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8BA924E-F32C-4160-905A-25431517381A}"/>
              </a:ext>
            </a:extLst>
          </p:cNvPr>
          <p:cNvCxnSpPr/>
          <p:nvPr/>
        </p:nvCxnSpPr>
        <p:spPr>
          <a:xfrm flipV="1">
            <a:off x="5273336" y="1908699"/>
            <a:ext cx="727969" cy="69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0FA35-F096-4F3C-B742-653A03EBD008}"/>
              </a:ext>
            </a:extLst>
          </p:cNvPr>
          <p:cNvSpPr txBox="1"/>
          <p:nvPr/>
        </p:nvSpPr>
        <p:spPr>
          <a:xfrm>
            <a:off x="7057750" y="276983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  <a:r>
              <a:rPr lang="en-US" altLang="ko-KR" dirty="0"/>
              <a:t> </a:t>
            </a:r>
            <a:r>
              <a:rPr lang="ko-KR" altLang="en-US" dirty="0"/>
              <a:t>연령선택 페이지</a:t>
            </a:r>
          </a:p>
        </p:txBody>
      </p:sp>
    </p:spTree>
    <p:extLst>
      <p:ext uri="{BB962C8B-B14F-4D97-AF65-F5344CB8AC3E}">
        <p14:creationId xmlns:p14="http://schemas.microsoft.com/office/powerpoint/2010/main" val="17713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06072-CFFB-4B03-B7C8-C1F155B59F0F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회원가입 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FE911B-CF75-4A1D-8CE5-3A1B92382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96" y="650351"/>
            <a:ext cx="9001047" cy="4875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85EBB6-6A8A-4892-9D98-A1E73CB2FB31}"/>
              </a:ext>
            </a:extLst>
          </p:cNvPr>
          <p:cNvSpPr txBox="1"/>
          <p:nvPr/>
        </p:nvSpPr>
        <p:spPr>
          <a:xfrm>
            <a:off x="7004479" y="2494622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특수문자를 포함한 </a:t>
            </a:r>
            <a:r>
              <a:rPr lang="en-US" altLang="ko-KR" sz="900" dirty="0"/>
              <a:t>8</a:t>
            </a:r>
            <a:r>
              <a:rPr lang="ko-KR" altLang="en-US" sz="900" dirty="0"/>
              <a:t>자 이상</a:t>
            </a:r>
            <a:r>
              <a:rPr lang="en-US" altLang="ko-KR" sz="900" dirty="0"/>
              <a:t> </a:t>
            </a:r>
            <a:r>
              <a:rPr lang="ko-KR" altLang="en-US" sz="900" dirty="0"/>
              <a:t>조건에 맞지 않을 경우 </a:t>
            </a:r>
            <a:r>
              <a:rPr lang="en-US" altLang="ko-KR" sz="900" dirty="0"/>
              <a:t>alert 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E27C2-8FE8-4CFE-9833-DD6777E7F214}"/>
              </a:ext>
            </a:extLst>
          </p:cNvPr>
          <p:cNvSpPr txBox="1"/>
          <p:nvPr/>
        </p:nvSpPr>
        <p:spPr>
          <a:xfrm>
            <a:off x="7004479" y="2830678"/>
            <a:ext cx="21217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비밀번호와 다를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C6671-1FEF-4DB9-8EED-E5F0DE4039C1}"/>
              </a:ext>
            </a:extLst>
          </p:cNvPr>
          <p:cNvSpPr txBox="1"/>
          <p:nvPr/>
        </p:nvSpPr>
        <p:spPr>
          <a:xfrm>
            <a:off x="7004479" y="3759693"/>
            <a:ext cx="212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010-0000-0000</a:t>
            </a:r>
            <a:r>
              <a:rPr lang="ko-KR" altLang="en-US" sz="900" dirty="0"/>
              <a:t>의 형태로 입력하지 않을 경우 </a:t>
            </a:r>
            <a:r>
              <a:rPr lang="en-US" altLang="ko-KR" sz="900" dirty="0"/>
              <a:t>alert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7B50-C118-4BD9-B177-138AAB12A1E6}"/>
              </a:ext>
            </a:extLst>
          </p:cNvPr>
          <p:cNvSpPr txBox="1"/>
          <p:nvPr/>
        </p:nvSpPr>
        <p:spPr>
          <a:xfrm>
            <a:off x="71020" y="2667869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이상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미만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25C0CD4-A8EB-48E9-87A9-E75766E3D2CF}"/>
              </a:ext>
            </a:extLst>
          </p:cNvPr>
          <p:cNvCxnSpPr>
            <a:cxnSpLocks/>
          </p:cNvCxnSpPr>
          <p:nvPr/>
        </p:nvCxnSpPr>
        <p:spPr>
          <a:xfrm flipH="1">
            <a:off x="3515557" y="3453413"/>
            <a:ext cx="20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A9442BB-8A18-4ED8-BB49-B79D4F611706}"/>
              </a:ext>
            </a:extLst>
          </p:cNvPr>
          <p:cNvSpPr txBox="1"/>
          <p:nvPr/>
        </p:nvSpPr>
        <p:spPr>
          <a:xfrm>
            <a:off x="71020" y="3759693"/>
            <a:ext cx="3311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연령선택 화면에서 </a:t>
            </a:r>
            <a:r>
              <a:rPr lang="en-US" altLang="ko-KR" sz="1400" dirty="0">
                <a:solidFill>
                  <a:srgbClr val="FF0000"/>
                </a:solidFill>
              </a:rPr>
              <a:t>14</a:t>
            </a:r>
            <a:r>
              <a:rPr lang="ko-KR" altLang="en-US" sz="1400" dirty="0">
                <a:solidFill>
                  <a:srgbClr val="FF0000"/>
                </a:solidFill>
              </a:rPr>
              <a:t>세 미만 사용자</a:t>
            </a:r>
            <a:r>
              <a:rPr lang="ko-KR" altLang="en-US" sz="1400" dirty="0"/>
              <a:t>를 선택한 사용자가 </a:t>
            </a:r>
            <a:r>
              <a:rPr lang="en-US" altLang="ko-KR" sz="1400" dirty="0"/>
              <a:t>14</a:t>
            </a:r>
            <a:r>
              <a:rPr lang="ko-KR" altLang="en-US" sz="1400" dirty="0"/>
              <a:t>세 이상 생년월일을 입력하면 </a:t>
            </a:r>
            <a:r>
              <a:rPr lang="en-US" altLang="ko-KR" sz="1400" dirty="0"/>
              <a:t>alert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3488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5811E-1CA5-494C-86C7-E1AA0D5FA66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이상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323CBA-226D-4C55-B854-3FD4C2301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775" y="5813899"/>
            <a:ext cx="4845346" cy="891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E92467-A148-4107-AE09-72B06E4A1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643" y="3518162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DDDDF-A14A-4F59-99B2-E880A8E0B2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8" y="3456016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8044D9-B39E-44C7-8323-9161342F7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18" y="801027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087980-0D45-430F-A21C-92C662A58C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3473772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8F460D-0345-4CAE-AEC5-1EEDB97485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09" y="295094"/>
            <a:ext cx="1925690" cy="279877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7EEF70E-F4EF-4436-B27A-F90DB73C04C6}"/>
              </a:ext>
            </a:extLst>
          </p:cNvPr>
          <p:cNvCxnSpPr>
            <a:cxnSpLocks/>
          </p:cNvCxnSpPr>
          <p:nvPr/>
        </p:nvCxnSpPr>
        <p:spPr>
          <a:xfrm>
            <a:off x="4492101" y="1757499"/>
            <a:ext cx="736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D2C467-6BCD-46F5-A701-27223DB109E0}"/>
              </a:ext>
            </a:extLst>
          </p:cNvPr>
          <p:cNvSpPr txBox="1"/>
          <p:nvPr/>
        </p:nvSpPr>
        <p:spPr>
          <a:xfrm>
            <a:off x="4428429" y="196695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휴대폰 인증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B19B9B9-49C5-4BE0-B5FA-EDDDE32ED8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875" y="570208"/>
            <a:ext cx="3531589" cy="19129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7B393B-BD4F-478C-8D6C-2A15FB70F376}"/>
              </a:ext>
            </a:extLst>
          </p:cNvPr>
          <p:cNvSpPr txBox="1"/>
          <p:nvPr/>
        </p:nvSpPr>
        <p:spPr>
          <a:xfrm>
            <a:off x="8054808" y="2530133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인증이 완료되면 회원가입 폼으로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61DDB4A-19BF-4AAC-9B39-084D7F59A42F}"/>
              </a:ext>
            </a:extLst>
          </p:cNvPr>
          <p:cNvCxnSpPr/>
          <p:nvPr/>
        </p:nvCxnSpPr>
        <p:spPr>
          <a:xfrm>
            <a:off x="7625918" y="1819922"/>
            <a:ext cx="42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A94B51-BD20-45A2-807E-2824843400B5}"/>
              </a:ext>
            </a:extLst>
          </p:cNvPr>
          <p:cNvSpPr txBox="1"/>
          <p:nvPr/>
        </p:nvSpPr>
        <p:spPr>
          <a:xfrm>
            <a:off x="257449" y="5513032"/>
            <a:ext cx="423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14</a:t>
            </a:r>
            <a:r>
              <a:rPr lang="ko-KR" altLang="en-US" sz="1400" dirty="0"/>
              <a:t>세 미만 사용자일 경우 다음과 같은 알림창 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020E9-BCB0-49C5-8C01-E8B29AEA0970}"/>
              </a:ext>
            </a:extLst>
          </p:cNvPr>
          <p:cNvSpPr txBox="1"/>
          <p:nvPr/>
        </p:nvSpPr>
        <p:spPr>
          <a:xfrm>
            <a:off x="7861795" y="5359704"/>
            <a:ext cx="417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 이름</a:t>
            </a:r>
            <a:r>
              <a:rPr lang="en-US" altLang="ko-KR" sz="1200" dirty="0"/>
              <a:t>(</a:t>
            </a:r>
            <a:r>
              <a:rPr lang="ko-KR" altLang="en-US" sz="1200" dirty="0"/>
              <a:t>김이겸</a:t>
            </a:r>
            <a:r>
              <a:rPr lang="en-US" altLang="ko-KR" sz="1200" dirty="0"/>
              <a:t>) </a:t>
            </a:r>
            <a:r>
              <a:rPr lang="ko-KR" altLang="en-US" sz="1200" dirty="0"/>
              <a:t>회원가입 완료</a:t>
            </a:r>
            <a:r>
              <a:rPr lang="en-US" altLang="ko-KR" sz="1200" dirty="0"/>
              <a:t>! DB</a:t>
            </a:r>
            <a:r>
              <a:rPr lang="ko-KR" altLang="en-US" sz="1200" dirty="0"/>
              <a:t>에 저장된다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02002-7B1C-4FF4-8E1B-AD0C14319589}"/>
              </a:ext>
            </a:extLst>
          </p:cNvPr>
          <p:cNvSpPr txBox="1"/>
          <p:nvPr/>
        </p:nvSpPr>
        <p:spPr>
          <a:xfrm>
            <a:off x="7074052" y="1686779"/>
            <a:ext cx="350687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" b="1" dirty="0">
                <a:solidFill>
                  <a:srgbClr val="FF0000"/>
                </a:solidFill>
              </a:rPr>
              <a:t>2:30</a:t>
            </a:r>
            <a:endParaRPr lang="ko-KR" altLang="en-US" sz="6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3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F611055-FA49-427B-85BD-911CA5F3BEE9}"/>
              </a:ext>
            </a:extLst>
          </p:cNvPr>
          <p:cNvSpPr/>
          <p:nvPr/>
        </p:nvSpPr>
        <p:spPr>
          <a:xfrm>
            <a:off x="9130817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02C29C3-351F-4DBA-BCFE-2C68C87062F3}"/>
              </a:ext>
            </a:extLst>
          </p:cNvPr>
          <p:cNvSpPr/>
          <p:nvPr/>
        </p:nvSpPr>
        <p:spPr>
          <a:xfrm>
            <a:off x="9130817" y="3119587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E42C85C-C753-416E-BA99-5BA2B2BD1E3D}"/>
              </a:ext>
            </a:extLst>
          </p:cNvPr>
          <p:cNvSpPr/>
          <p:nvPr/>
        </p:nvSpPr>
        <p:spPr>
          <a:xfrm>
            <a:off x="9130817" y="384591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A3832EF-9E5D-448D-A6DD-8728E9C07AE2}"/>
              </a:ext>
            </a:extLst>
          </p:cNvPr>
          <p:cNvSpPr/>
          <p:nvPr/>
        </p:nvSpPr>
        <p:spPr>
          <a:xfrm>
            <a:off x="9130817" y="456011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개인정보 수정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9BFD09F-ED67-41CA-B67F-CF008B5DEE83}"/>
              </a:ext>
            </a:extLst>
          </p:cNvPr>
          <p:cNvSpPr/>
          <p:nvPr/>
        </p:nvSpPr>
        <p:spPr>
          <a:xfrm>
            <a:off x="9130817" y="5280890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회원탈퇴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4873950" y="982388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588633" y="262325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6747564-7F42-413F-9320-0DFDF039673C}"/>
              </a:ext>
            </a:extLst>
          </p:cNvPr>
          <p:cNvSpPr/>
          <p:nvPr/>
        </p:nvSpPr>
        <p:spPr>
          <a:xfrm>
            <a:off x="3215790" y="603896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회원번호</a:t>
            </a:r>
            <a:r>
              <a:rPr lang="en-US" altLang="ko-KR" sz="900" dirty="0"/>
              <a:t>/</a:t>
            </a:r>
            <a:r>
              <a:rPr lang="ko-KR" altLang="en-US" sz="900" dirty="0"/>
              <a:t>비밀번호</a:t>
            </a:r>
            <a:endParaRPr lang="en-US" altLang="ko-KR" sz="900" dirty="0"/>
          </a:p>
          <a:p>
            <a:pPr algn="ctr"/>
            <a:r>
              <a:rPr lang="ko-KR" altLang="en-US" sz="900" dirty="0"/>
              <a:t>찾기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9623206-2D8E-47F2-A3E6-94E599A42D55}"/>
              </a:ext>
            </a:extLst>
          </p:cNvPr>
          <p:cNvSpPr/>
          <p:nvPr/>
        </p:nvSpPr>
        <p:spPr>
          <a:xfrm>
            <a:off x="3215790" y="132395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회원가입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C525115-E946-4D25-87C8-E2F3D0F4E94B}"/>
              </a:ext>
            </a:extLst>
          </p:cNvPr>
          <p:cNvSpPr/>
          <p:nvPr/>
        </p:nvSpPr>
        <p:spPr>
          <a:xfrm>
            <a:off x="6303502" y="982388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비회원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328218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328218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지역별 여행상품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AB327E11-9BFC-4185-8498-C37EC21F814F}"/>
              </a:ext>
            </a:extLst>
          </p:cNvPr>
          <p:cNvSpPr/>
          <p:nvPr/>
        </p:nvSpPr>
        <p:spPr>
          <a:xfrm>
            <a:off x="7330875" y="3844433"/>
            <a:ext cx="1280160" cy="35834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 열차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521521" y="2400329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521521" y="312420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종합이용안내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0B2F466-C840-4A61-A043-B2C566FC6655}"/>
              </a:ext>
            </a:extLst>
          </p:cNvPr>
          <p:cNvSpPr/>
          <p:nvPr/>
        </p:nvSpPr>
        <p:spPr>
          <a:xfrm>
            <a:off x="5521521" y="384301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승차권이용안내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1E57247-8C04-416C-8B30-DDA574AB6CFC}"/>
              </a:ext>
            </a:extLst>
          </p:cNvPr>
          <p:cNvSpPr/>
          <p:nvPr/>
        </p:nvSpPr>
        <p:spPr>
          <a:xfrm>
            <a:off x="5521521" y="455667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정차역이용안내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737A38C1-524D-4D94-924B-9107CBA1491E}"/>
              </a:ext>
            </a:extLst>
          </p:cNvPr>
          <p:cNvSpPr/>
          <p:nvPr/>
        </p:nvSpPr>
        <p:spPr>
          <a:xfrm>
            <a:off x="5521521" y="5276741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지연배상신청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709110" y="2402072"/>
            <a:ext cx="1280160" cy="35834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709110" y="3036276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706636" y="3690818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FAQ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710468" y="433480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D6767E58-9808-40C0-9C46-16A428D3BE2D}"/>
              </a:ext>
            </a:extLst>
          </p:cNvPr>
          <p:cNvSpPr/>
          <p:nvPr/>
        </p:nvSpPr>
        <p:spPr>
          <a:xfrm>
            <a:off x="3710468" y="4982865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안내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749A444-59C5-4BFA-B91F-14553CFCDD9A}"/>
              </a:ext>
            </a:extLst>
          </p:cNvPr>
          <p:cNvSpPr/>
          <p:nvPr/>
        </p:nvSpPr>
        <p:spPr>
          <a:xfrm>
            <a:off x="3710468" y="5630207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안내사항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F773CCE0-126C-4A8C-92BA-3AB2E377BD94}"/>
              </a:ext>
            </a:extLst>
          </p:cNvPr>
          <p:cNvSpPr/>
          <p:nvPr/>
        </p:nvSpPr>
        <p:spPr>
          <a:xfrm>
            <a:off x="3709110" y="62717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Q&amp;A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3E41E32-302A-4CE0-8F2C-59B20C1C2615}"/>
              </a:ext>
            </a:extLst>
          </p:cNvPr>
          <p:cNvSpPr/>
          <p:nvPr/>
        </p:nvSpPr>
        <p:spPr>
          <a:xfrm>
            <a:off x="1934503" y="2400329"/>
            <a:ext cx="1280160" cy="358349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승차권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D7567E0-F6E7-421E-B254-4ED04AFD636E}"/>
              </a:ext>
            </a:extLst>
          </p:cNvPr>
          <p:cNvSpPr/>
          <p:nvPr/>
        </p:nvSpPr>
        <p:spPr>
          <a:xfrm>
            <a:off x="1931700" y="3124208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승차권 예매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64C7009B-DBCE-484F-B603-919C868B6F84}"/>
              </a:ext>
            </a:extLst>
          </p:cNvPr>
          <p:cNvSpPr/>
          <p:nvPr/>
        </p:nvSpPr>
        <p:spPr>
          <a:xfrm>
            <a:off x="1929820" y="3846861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예매관리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D6909357-DFAA-491B-8043-25577044D52F}"/>
              </a:ext>
            </a:extLst>
          </p:cNvPr>
          <p:cNvSpPr/>
          <p:nvPr/>
        </p:nvSpPr>
        <p:spPr>
          <a:xfrm>
            <a:off x="1929820" y="4560066"/>
            <a:ext cx="1280160" cy="35834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9058665-F4A6-437D-8F66-143F610D00D2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 rot="5400000">
            <a:off x="5690515" y="444190"/>
            <a:ext cx="361714" cy="714683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0AA3731-A06C-4C1D-BD01-0753103AD031}"/>
              </a:ext>
            </a:extLst>
          </p:cNvPr>
          <p:cNvCxnSpPr>
            <a:stCxn id="90" idx="2"/>
            <a:endCxn id="93" idx="0"/>
          </p:cNvCxnSpPr>
          <p:nvPr/>
        </p:nvCxnSpPr>
        <p:spPr>
          <a:xfrm rot="16200000" flipH="1">
            <a:off x="6405290" y="444096"/>
            <a:ext cx="361714" cy="714869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11D56EA-072A-4800-AAED-D88AC3F882DD}"/>
              </a:ext>
            </a:extLst>
          </p:cNvPr>
          <p:cNvCxnSpPr>
            <a:stCxn id="89" idx="2"/>
            <a:endCxn id="111" idx="0"/>
          </p:cNvCxnSpPr>
          <p:nvPr/>
        </p:nvCxnSpPr>
        <p:spPr>
          <a:xfrm rot="5400000">
            <a:off x="3514511" y="400810"/>
            <a:ext cx="1059592" cy="293944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030E940-AA05-4E73-9110-3E8A2563DC7D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400943" y="1288984"/>
            <a:ext cx="1061335" cy="1164840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8BD5F3-27C5-4493-B994-EC2B28405B0F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 rot="16200000" flipH="1">
            <a:off x="5308019" y="1546747"/>
            <a:ext cx="1059592" cy="647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2448D4D-0E6B-4CA8-9E03-E51B6770C173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211368" y="643399"/>
            <a:ext cx="1059592" cy="2454268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CC48DD05-C176-4EA7-99B7-F238D2F48215}"/>
              </a:ext>
            </a:extLst>
          </p:cNvPr>
          <p:cNvCxnSpPr>
            <a:stCxn id="89" idx="2"/>
            <a:endCxn id="2" idx="0"/>
          </p:cNvCxnSpPr>
          <p:nvPr/>
        </p:nvCxnSpPr>
        <p:spPr>
          <a:xfrm rot="16200000" flipH="1">
            <a:off x="7112667" y="-257901"/>
            <a:ext cx="1059592" cy="4256867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FC8FFBE1-C1F0-4EBA-BC2C-94086E4E95FD}"/>
              </a:ext>
            </a:extLst>
          </p:cNvPr>
          <p:cNvCxnSpPr>
            <a:stCxn id="89" idx="1"/>
            <a:endCxn id="91" idx="3"/>
          </p:cNvCxnSpPr>
          <p:nvPr/>
        </p:nvCxnSpPr>
        <p:spPr>
          <a:xfrm rot="10800000">
            <a:off x="4495950" y="783071"/>
            <a:ext cx="378000" cy="378492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4CB7AC9-0876-4512-9EB0-B05750C24F47}"/>
              </a:ext>
            </a:extLst>
          </p:cNvPr>
          <p:cNvCxnSpPr>
            <a:stCxn id="89" idx="1"/>
            <a:endCxn id="92" idx="3"/>
          </p:cNvCxnSpPr>
          <p:nvPr/>
        </p:nvCxnSpPr>
        <p:spPr>
          <a:xfrm rot="10800000" flipV="1">
            <a:off x="4495950" y="1161562"/>
            <a:ext cx="378000" cy="341571"/>
          </a:xfrm>
          <a:prstGeom prst="bentConnector3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CFB1207-31EE-4D60-9B6F-1151BF0945A1}"/>
              </a:ext>
            </a:extLst>
          </p:cNvPr>
          <p:cNvCxnSpPr>
            <a:stCxn id="111" idx="2"/>
            <a:endCxn id="112" idx="0"/>
          </p:cNvCxnSpPr>
          <p:nvPr/>
        </p:nvCxnSpPr>
        <p:spPr>
          <a:xfrm flipH="1">
            <a:off x="2571780" y="2758678"/>
            <a:ext cx="2803" cy="3655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3CDAA46-2726-400B-9FDC-F0F3186FEEA1}"/>
              </a:ext>
            </a:extLst>
          </p:cNvPr>
          <p:cNvCxnSpPr>
            <a:stCxn id="112" idx="2"/>
            <a:endCxn id="114" idx="0"/>
          </p:cNvCxnSpPr>
          <p:nvPr/>
        </p:nvCxnSpPr>
        <p:spPr>
          <a:xfrm flipH="1">
            <a:off x="2569900" y="3482557"/>
            <a:ext cx="1880" cy="3643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0F098B-A869-41DB-B5D5-CF350B141B7C}"/>
              </a:ext>
            </a:extLst>
          </p:cNvPr>
          <p:cNvCxnSpPr>
            <a:stCxn id="114" idx="2"/>
            <a:endCxn id="120" idx="0"/>
          </p:cNvCxnSpPr>
          <p:nvPr/>
        </p:nvCxnSpPr>
        <p:spPr>
          <a:xfrm>
            <a:off x="2569900" y="4205210"/>
            <a:ext cx="0" cy="3548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349190" y="2760421"/>
            <a:ext cx="0" cy="27585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346716" y="3394625"/>
            <a:ext cx="2474" cy="2961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346716" y="4049167"/>
            <a:ext cx="3832" cy="28563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899B80-6323-42A8-A457-FF96C1A88B1F}"/>
              </a:ext>
            </a:extLst>
          </p:cNvPr>
          <p:cNvCxnSpPr>
            <a:stCxn id="107" idx="2"/>
            <a:endCxn id="108" idx="0"/>
          </p:cNvCxnSpPr>
          <p:nvPr/>
        </p:nvCxnSpPr>
        <p:spPr>
          <a:xfrm>
            <a:off x="4350548" y="4693154"/>
            <a:ext cx="0" cy="28971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B047CF-B099-4C76-8BCD-14A898FC7B4B}"/>
              </a:ext>
            </a:extLst>
          </p:cNvPr>
          <p:cNvCxnSpPr>
            <a:stCxn id="108" idx="2"/>
            <a:endCxn id="109" idx="0"/>
          </p:cNvCxnSpPr>
          <p:nvPr/>
        </p:nvCxnSpPr>
        <p:spPr>
          <a:xfrm>
            <a:off x="4350548" y="5341214"/>
            <a:ext cx="0" cy="28899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8E0AC75-DA56-4BFE-89C6-2D1A53B76D63}"/>
              </a:ext>
            </a:extLst>
          </p:cNvPr>
          <p:cNvCxnSpPr>
            <a:stCxn id="109" idx="2"/>
            <a:endCxn id="110" idx="0"/>
          </p:cNvCxnSpPr>
          <p:nvPr/>
        </p:nvCxnSpPr>
        <p:spPr>
          <a:xfrm flipH="1">
            <a:off x="4349190" y="5988556"/>
            <a:ext cx="1358" cy="28318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6161601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C0ED7D2-460C-4566-B1EC-F4EEDCD018EB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6161601" y="3482557"/>
            <a:ext cx="0" cy="36045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B3ACD30-3D62-4224-A25A-C9CE0DF9FF1A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6161601" y="4201360"/>
            <a:ext cx="0" cy="35531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2A973DF-B440-4880-B2EA-CA2471F7DBA7}"/>
              </a:ext>
            </a:extLst>
          </p:cNvPr>
          <p:cNvCxnSpPr>
            <a:stCxn id="102" idx="2"/>
            <a:endCxn id="103" idx="0"/>
          </p:cNvCxnSpPr>
          <p:nvPr/>
        </p:nvCxnSpPr>
        <p:spPr>
          <a:xfrm>
            <a:off x="6161601" y="4915027"/>
            <a:ext cx="0" cy="36171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968298" y="2758678"/>
            <a:ext cx="0" cy="36553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B8A22CA-B509-4209-87AD-101918583515}"/>
              </a:ext>
            </a:extLst>
          </p:cNvPr>
          <p:cNvCxnSpPr>
            <a:stCxn id="95" idx="2"/>
            <a:endCxn id="96" idx="0"/>
          </p:cNvCxnSpPr>
          <p:nvPr/>
        </p:nvCxnSpPr>
        <p:spPr>
          <a:xfrm>
            <a:off x="7968298" y="3482557"/>
            <a:ext cx="2657" cy="36187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D1CD6248-89C2-4AE6-8DCB-3BFEA8BEF6F6}"/>
              </a:ext>
            </a:extLst>
          </p:cNvPr>
          <p:cNvCxnSpPr>
            <a:stCxn id="2" idx="2"/>
            <a:endCxn id="77" idx="0"/>
          </p:cNvCxnSpPr>
          <p:nvPr/>
        </p:nvCxnSpPr>
        <p:spPr>
          <a:xfrm>
            <a:off x="9770897" y="2758678"/>
            <a:ext cx="0" cy="36090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0DC387C-6609-4899-8833-853280CA3670}"/>
              </a:ext>
            </a:extLst>
          </p:cNvPr>
          <p:cNvCxnSpPr>
            <a:stCxn id="78" idx="2"/>
            <a:endCxn id="83" idx="0"/>
          </p:cNvCxnSpPr>
          <p:nvPr/>
        </p:nvCxnSpPr>
        <p:spPr>
          <a:xfrm>
            <a:off x="9770897" y="4204267"/>
            <a:ext cx="0" cy="3558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B1578B5A-C275-4AE3-8E4A-30D3B2481D2D}"/>
              </a:ext>
            </a:extLst>
          </p:cNvPr>
          <p:cNvCxnSpPr>
            <a:stCxn id="83" idx="2"/>
          </p:cNvCxnSpPr>
          <p:nvPr/>
        </p:nvCxnSpPr>
        <p:spPr>
          <a:xfrm>
            <a:off x="9770897" y="4918459"/>
            <a:ext cx="0" cy="3582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643225F3-40D5-43D8-B96C-3981F6DBE566}"/>
              </a:ext>
            </a:extLst>
          </p:cNvPr>
          <p:cNvCxnSpPr>
            <a:stCxn id="77" idx="2"/>
            <a:endCxn id="78" idx="0"/>
          </p:cNvCxnSpPr>
          <p:nvPr/>
        </p:nvCxnSpPr>
        <p:spPr>
          <a:xfrm>
            <a:off x="9770897" y="3477936"/>
            <a:ext cx="0" cy="3679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BFB52261-BD55-4BE3-A642-B83A8B0B9EC3}"/>
              </a:ext>
            </a:extLst>
          </p:cNvPr>
          <p:cNvCxnSpPr>
            <a:stCxn id="93" idx="2"/>
            <a:endCxn id="94" idx="0"/>
          </p:cNvCxnSpPr>
          <p:nvPr/>
        </p:nvCxnSpPr>
        <p:spPr>
          <a:xfrm rot="16200000" flipH="1">
            <a:off x="6926144" y="1358175"/>
            <a:ext cx="1059592" cy="1024716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044AEDD5-0A63-4F84-A2A9-A6B3E74CF50B}"/>
              </a:ext>
            </a:extLst>
          </p:cNvPr>
          <p:cNvCxnSpPr>
            <a:stCxn id="93" idx="2"/>
            <a:endCxn id="99" idx="0"/>
          </p:cNvCxnSpPr>
          <p:nvPr/>
        </p:nvCxnSpPr>
        <p:spPr>
          <a:xfrm rot="5400000">
            <a:off x="6022796" y="1479543"/>
            <a:ext cx="1059592" cy="781981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연결선: 꺾임 188">
            <a:extLst>
              <a:ext uri="{FF2B5EF4-FFF2-40B4-BE49-F238E27FC236}">
                <a16:creationId xmlns:a16="http://schemas.microsoft.com/office/drawing/2014/main" id="{E5A57ED7-8AAA-4FAB-B1DC-D887D09527A9}"/>
              </a:ext>
            </a:extLst>
          </p:cNvPr>
          <p:cNvCxnSpPr>
            <a:stCxn id="93" idx="2"/>
            <a:endCxn id="104" idx="0"/>
          </p:cNvCxnSpPr>
          <p:nvPr/>
        </p:nvCxnSpPr>
        <p:spPr>
          <a:xfrm rot="5400000">
            <a:off x="5115719" y="574208"/>
            <a:ext cx="1061335" cy="2594392"/>
          </a:xfrm>
          <a:prstGeom prst="bentConnector3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327852B9-559A-4CFF-8F0B-3A7554702110}"/>
              </a:ext>
            </a:extLst>
          </p:cNvPr>
          <p:cNvSpPr/>
          <p:nvPr/>
        </p:nvSpPr>
        <p:spPr>
          <a:xfrm>
            <a:off x="7975789" y="980644"/>
            <a:ext cx="1280160" cy="35834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챗봇문의</a:t>
            </a:r>
          </a:p>
        </p:txBody>
      </p: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41B2CECB-69E5-47B2-B83A-3768913A4A02}"/>
              </a:ext>
            </a:extLst>
          </p:cNvPr>
          <p:cNvCxnSpPr>
            <a:stCxn id="93" idx="3"/>
            <a:endCxn id="190" idx="1"/>
          </p:cNvCxnSpPr>
          <p:nvPr/>
        </p:nvCxnSpPr>
        <p:spPr>
          <a:xfrm flipV="1">
            <a:off x="7583662" y="1159819"/>
            <a:ext cx="392127" cy="17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456A8AF-6007-4E77-BFA7-0E68EA6946C4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CD79E5-6890-4CAB-8933-F372019D7D5B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81D8303-58BF-4776-AC52-CC2A653DF3BB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743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E2B0A-A715-4D7D-A508-91E5084A65D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회원가입</a:t>
            </a:r>
            <a:endParaRPr lang="en-US" altLang="ko-KR" dirty="0"/>
          </a:p>
          <a:p>
            <a:r>
              <a:rPr lang="en-US" altLang="ko-KR" sz="1600" dirty="0"/>
              <a:t>(14</a:t>
            </a:r>
            <a:r>
              <a:rPr lang="ko-KR" altLang="en-US" sz="1600" dirty="0"/>
              <a:t>세 미만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097821-820B-4F10-A100-95F72820C7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40" y="3545646"/>
            <a:ext cx="5170598" cy="2800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50CED4-6914-403A-8354-990D50568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6" y="1003520"/>
            <a:ext cx="2918668" cy="1580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31033D-A017-4919-96DC-21C7D7399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46" y="731389"/>
            <a:ext cx="1575750" cy="2290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B1808-A0C0-44DE-BB26-27932A2F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07" y="5368258"/>
            <a:ext cx="5510331" cy="9758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4044A8-764B-4ECB-A366-38D897C41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78" y="313571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ECA05A8-40E7-4115-BC11-352670DFE5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10" y="1475022"/>
            <a:ext cx="5740818" cy="8029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F068F0-BA82-4614-802A-AFD1A01EE73A}"/>
              </a:ext>
            </a:extLst>
          </p:cNvPr>
          <p:cNvSpPr txBox="1"/>
          <p:nvPr/>
        </p:nvSpPr>
        <p:spPr>
          <a:xfrm>
            <a:off x="275205" y="2698810"/>
            <a:ext cx="396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14</a:t>
            </a:r>
            <a:r>
              <a:rPr lang="ko-KR" altLang="en-US" sz="1200" dirty="0"/>
              <a:t>세 미만 사용자는 회원가입 시 보호자의 동의가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94D8C-8B4E-4975-800F-0D982C7D452C}"/>
              </a:ext>
            </a:extLst>
          </p:cNvPr>
          <p:cNvSpPr txBox="1"/>
          <p:nvPr/>
        </p:nvSpPr>
        <p:spPr>
          <a:xfrm>
            <a:off x="6930498" y="2319738"/>
            <a:ext cx="479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인증번호 발급 시 문자 메시지와 함께 콘솔에도 출력된다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A354D-0CDD-40A3-BE11-65B51ADA3A68}"/>
              </a:ext>
            </a:extLst>
          </p:cNvPr>
          <p:cNvSpPr txBox="1"/>
          <p:nvPr/>
        </p:nvSpPr>
        <p:spPr>
          <a:xfrm>
            <a:off x="7883368" y="4942130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완료 후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F1ADA07-572E-4BC3-B42C-C2FB45CBA2D9}"/>
              </a:ext>
            </a:extLst>
          </p:cNvPr>
          <p:cNvCxnSpPr/>
          <p:nvPr/>
        </p:nvCxnSpPr>
        <p:spPr>
          <a:xfrm flipV="1">
            <a:off x="5695950" y="4210050"/>
            <a:ext cx="1438275" cy="83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75F495-429A-424A-9545-6CA4AF8D9811}"/>
              </a:ext>
            </a:extLst>
          </p:cNvPr>
          <p:cNvSpPr/>
          <p:nvPr/>
        </p:nvSpPr>
        <p:spPr>
          <a:xfrm>
            <a:off x="6247130" y="1892300"/>
            <a:ext cx="1785620" cy="33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843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E09B5F-3060-4A47-BCFB-63624FBEE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4" y="1727749"/>
            <a:ext cx="4503271" cy="243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F37094-7433-41F6-8A04-055E7FE463F6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23A49F-EB95-44D9-8F74-47C9E2564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17" y="1868847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AB0C1-7FB3-4422-A03D-F4AD768F48D2}"/>
              </a:ext>
            </a:extLst>
          </p:cNvPr>
          <p:cNvSpPr txBox="1"/>
          <p:nvPr/>
        </p:nvSpPr>
        <p:spPr>
          <a:xfrm>
            <a:off x="5694488" y="3959440"/>
            <a:ext cx="64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회원정보를 틀리게 입력 했을 경우 </a:t>
            </a:r>
            <a:r>
              <a:rPr lang="en-US" altLang="ko-KR" sz="1600" dirty="0"/>
              <a:t>alert </a:t>
            </a:r>
            <a:r>
              <a:rPr lang="ko-KR" altLang="en-US" sz="1600" dirty="0"/>
              <a:t>발생 후 화면이 리셋된다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779A1B-5928-4813-A3C6-1160333D8ABE}"/>
              </a:ext>
            </a:extLst>
          </p:cNvPr>
          <p:cNvCxnSpPr>
            <a:cxnSpLocks/>
          </p:cNvCxnSpPr>
          <p:nvPr/>
        </p:nvCxnSpPr>
        <p:spPr>
          <a:xfrm>
            <a:off x="5508053" y="2974019"/>
            <a:ext cx="10436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98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B49B83-5E37-42FE-BDF1-38EF3658AF48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카카오 사용자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A11C60-0564-43CD-9BEF-C6D2EBB4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45" y="5121444"/>
            <a:ext cx="8239125" cy="1343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0CD1D6-BCC4-41EA-BE2B-A92072427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89" y="233823"/>
            <a:ext cx="2902539" cy="42582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CEFFD3-0B70-4617-9C95-6A1B17E4A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6" y="933594"/>
            <a:ext cx="4273222" cy="23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8CD4DA-566A-4B67-8C35-BC25C31A81F7}"/>
              </a:ext>
            </a:extLst>
          </p:cNvPr>
          <p:cNvSpPr txBox="1"/>
          <p:nvPr/>
        </p:nvSpPr>
        <p:spPr>
          <a:xfrm>
            <a:off x="213275" y="3442591"/>
            <a:ext cx="628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카카오로 최초 로그인 하는 사용자는 약관 동의를 하고 비밀번호를 등록한다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611764-8F0D-46D5-A911-163741215682}"/>
              </a:ext>
            </a:extLst>
          </p:cNvPr>
          <p:cNvCxnSpPr/>
          <p:nvPr/>
        </p:nvCxnSpPr>
        <p:spPr>
          <a:xfrm>
            <a:off x="4944862" y="2130641"/>
            <a:ext cx="1606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72B58B-8764-4076-9F41-B85E0EC7ED0D}"/>
              </a:ext>
            </a:extLst>
          </p:cNvPr>
          <p:cNvSpPr txBox="1"/>
          <p:nvPr/>
        </p:nvSpPr>
        <p:spPr>
          <a:xfrm>
            <a:off x="1162974" y="4237039"/>
            <a:ext cx="420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등록하면 </a:t>
            </a:r>
            <a:r>
              <a:rPr lang="en-US" altLang="ko-KR" dirty="0"/>
              <a:t>DB</a:t>
            </a:r>
            <a:r>
              <a:rPr lang="ko-KR" altLang="en-US" dirty="0"/>
              <a:t>에 저장된다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Status </a:t>
            </a:r>
            <a:r>
              <a:rPr lang="ko-KR" altLang="en-US" dirty="0"/>
              <a:t>필드에 </a:t>
            </a:r>
            <a:r>
              <a:rPr lang="en-US" altLang="ko-KR" dirty="0"/>
              <a:t>’kakao’</a:t>
            </a:r>
            <a:r>
              <a:rPr lang="ko-KR" altLang="en-US" dirty="0"/>
              <a:t>라고 자동 저장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60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74C3F-F503-4C3D-B163-1C3F9C57762A}"/>
              </a:ext>
            </a:extLst>
          </p:cNvPr>
          <p:cNvSpPr txBox="1"/>
          <p:nvPr/>
        </p:nvSpPr>
        <p:spPr>
          <a:xfrm>
            <a:off x="41944" y="50334"/>
            <a:ext cx="4188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 사용자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69392-38E7-480C-94D0-A598D8B87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851011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F61C32-89ED-4DA0-A1B5-E4E831200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28" y="4041886"/>
            <a:ext cx="4700544" cy="254612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AFFA8B-084F-4189-A94D-6E3B66CC6EA5}"/>
              </a:ext>
            </a:extLst>
          </p:cNvPr>
          <p:cNvCxnSpPr/>
          <p:nvPr/>
        </p:nvCxnSpPr>
        <p:spPr>
          <a:xfrm>
            <a:off x="5010150" y="21431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7E1038-FE5E-4D72-8913-426AC7D27960}"/>
              </a:ext>
            </a:extLst>
          </p:cNvPr>
          <p:cNvCxnSpPr/>
          <p:nvPr/>
        </p:nvCxnSpPr>
        <p:spPr>
          <a:xfrm>
            <a:off x="5010150" y="5343525"/>
            <a:ext cx="895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1EBF16-0988-4C99-92C4-DB5BD07B5985}"/>
              </a:ext>
            </a:extLst>
          </p:cNvPr>
          <p:cNvSpPr txBox="1"/>
          <p:nvPr/>
        </p:nvSpPr>
        <p:spPr>
          <a:xfrm>
            <a:off x="6096000" y="1952625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휴대폰 번호를 형식에 맞게 입력하지 않았을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D6A90-BC49-4494-A5AE-B7BE1EB319C7}"/>
              </a:ext>
            </a:extLst>
          </p:cNvPr>
          <p:cNvSpPr txBox="1"/>
          <p:nvPr/>
        </p:nvSpPr>
        <p:spPr>
          <a:xfrm>
            <a:off x="6096000" y="5130284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가입정보와 다른 정보를 입력 했을 경우</a:t>
            </a:r>
          </a:p>
        </p:txBody>
      </p:sp>
    </p:spTree>
    <p:extLst>
      <p:ext uri="{BB962C8B-B14F-4D97-AF65-F5344CB8AC3E}">
        <p14:creationId xmlns:p14="http://schemas.microsoft.com/office/powerpoint/2010/main" val="1095372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A491CD-0834-44C4-BAA1-F8B1C7B28D2C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회원번호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74603-1AAA-4987-BF1C-C65AE9F2A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02" y="1880576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71E48-2165-419A-942C-3711C4D79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1" y="1880576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D985B6-4AF7-4650-88A2-C87C98E55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19" y="1088516"/>
            <a:ext cx="2537762" cy="3688358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2277CB8-41B6-420C-A7A6-37ED553903DA}"/>
              </a:ext>
            </a:extLst>
          </p:cNvPr>
          <p:cNvCxnSpPr/>
          <p:nvPr/>
        </p:nvCxnSpPr>
        <p:spPr>
          <a:xfrm>
            <a:off x="4105275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83F02C-1052-48BC-ADBC-DBB9D2BF3B6D}"/>
              </a:ext>
            </a:extLst>
          </p:cNvPr>
          <p:cNvCxnSpPr/>
          <p:nvPr/>
        </p:nvCxnSpPr>
        <p:spPr>
          <a:xfrm>
            <a:off x="7486650" y="2933700"/>
            <a:ext cx="58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E83A3C9-68FF-4E34-8586-78296B5CE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5059871"/>
            <a:ext cx="8096250" cy="1419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E28861-B75D-4C67-9840-1A09733483FB}"/>
              </a:ext>
            </a:extLst>
          </p:cNvPr>
          <p:cNvSpPr txBox="1"/>
          <p:nvPr/>
        </p:nvSpPr>
        <p:spPr>
          <a:xfrm>
            <a:off x="8525117" y="380014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김이겸의 회원번호 찾기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60DEA5-D2E8-4234-9866-A3FB230E9C16}"/>
              </a:ext>
            </a:extLst>
          </p:cNvPr>
          <p:cNvSpPr txBox="1"/>
          <p:nvPr/>
        </p:nvSpPr>
        <p:spPr>
          <a:xfrm>
            <a:off x="190500" y="555993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회원번호를 확인해보면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1A5DE-1BE7-426E-84EF-CA8562D5C43B}"/>
              </a:ext>
            </a:extLst>
          </p:cNvPr>
          <p:cNvSpPr txBox="1"/>
          <p:nvPr/>
        </p:nvSpPr>
        <p:spPr>
          <a:xfrm>
            <a:off x="467676" y="1106341"/>
            <a:ext cx="31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이름과 휴대폰 번호를 맞게 입력 하면</a:t>
            </a:r>
            <a:endParaRPr lang="en-US" altLang="ko-KR" sz="1400" dirty="0"/>
          </a:p>
          <a:p>
            <a:r>
              <a:rPr lang="ko-KR" altLang="en-US" sz="1400" dirty="0"/>
              <a:t>아래와 같은 화면으로 이동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503E4B-54CA-4B61-8A17-C5EF2C71B694}"/>
              </a:ext>
            </a:extLst>
          </p:cNvPr>
          <p:cNvCxnSpPr>
            <a:cxnSpLocks/>
          </p:cNvCxnSpPr>
          <p:nvPr/>
        </p:nvCxnSpPr>
        <p:spPr>
          <a:xfrm>
            <a:off x="2062825" y="1610511"/>
            <a:ext cx="4100" cy="25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C3A5D5B2-1B30-4775-9549-5618FAF192D2}"/>
              </a:ext>
            </a:extLst>
          </p:cNvPr>
          <p:cNvSpPr/>
          <p:nvPr/>
        </p:nvSpPr>
        <p:spPr>
          <a:xfrm>
            <a:off x="3667498" y="6057900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9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388B74-B12F-4B01-B8BD-EBED3C2D5241}"/>
              </a:ext>
            </a:extLst>
          </p:cNvPr>
          <p:cNvSpPr txBox="1"/>
          <p:nvPr/>
        </p:nvSpPr>
        <p:spPr>
          <a:xfrm>
            <a:off x="41944" y="50334"/>
            <a:ext cx="427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비밀번호 찾기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일반사용자 휴대폰 인증 및 찾기 완료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4A135-73E9-4351-B2A0-6A0CE1E14C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17" y="3777185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AB1DD1-5D66-4C96-8BC2-D75562AD7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7" y="1143074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AB564A-E03F-48E0-94AC-A590D56EC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38" y="1143074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937CEF-60E4-4806-B165-B8CF85804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59" y="301697"/>
            <a:ext cx="2097324" cy="30482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4D4C68-EF9E-4DD5-B6B4-E0BEB7782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698161"/>
            <a:ext cx="4914899" cy="12930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7F733C-D769-4B9C-B434-1E1615DF2614}"/>
              </a:ext>
            </a:extLst>
          </p:cNvPr>
          <p:cNvCxnSpPr>
            <a:cxnSpLocks/>
          </p:cNvCxnSpPr>
          <p:nvPr/>
        </p:nvCxnSpPr>
        <p:spPr>
          <a:xfrm>
            <a:off x="4162425" y="21812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D95929-D5F4-4F11-8961-C0F7E2CB7789}"/>
              </a:ext>
            </a:extLst>
          </p:cNvPr>
          <p:cNvCxnSpPr>
            <a:cxnSpLocks/>
          </p:cNvCxnSpPr>
          <p:nvPr/>
        </p:nvCxnSpPr>
        <p:spPr>
          <a:xfrm>
            <a:off x="8702751" y="2247900"/>
            <a:ext cx="774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98D37C-0503-4817-AB61-A0AD7FE396B9}"/>
              </a:ext>
            </a:extLst>
          </p:cNvPr>
          <p:cNvCxnSpPr>
            <a:cxnSpLocks/>
          </p:cNvCxnSpPr>
          <p:nvPr/>
        </p:nvCxnSpPr>
        <p:spPr>
          <a:xfrm>
            <a:off x="10677525" y="3381375"/>
            <a:ext cx="0" cy="32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88149F-1263-4349-85B6-AB482B95C94C}"/>
              </a:ext>
            </a:extLst>
          </p:cNvPr>
          <p:cNvSpPr txBox="1"/>
          <p:nvPr/>
        </p:nvSpPr>
        <p:spPr>
          <a:xfrm>
            <a:off x="1143000" y="42100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비밀번호와 일치함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B9E9E0-8F71-4117-A837-CC9BD1A435D9}"/>
              </a:ext>
            </a:extLst>
          </p:cNvPr>
          <p:cNvSpPr/>
          <p:nvPr/>
        </p:nvSpPr>
        <p:spPr>
          <a:xfrm>
            <a:off x="571546" y="5604826"/>
            <a:ext cx="53302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848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FA25-B482-4628-BBFE-B84BCE028B8A}"/>
              </a:ext>
            </a:extLst>
          </p:cNvPr>
          <p:cNvSpPr txBox="1"/>
          <p:nvPr/>
        </p:nvSpPr>
        <p:spPr>
          <a:xfrm>
            <a:off x="41944" y="50334"/>
            <a:ext cx="4979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기본정보 및 정보수정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D1F42A-D935-4BE7-912B-264E9BB2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2" y="778883"/>
            <a:ext cx="5687658" cy="30808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DFB40-D8E0-49E0-B660-D9F02C925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42" y="690109"/>
            <a:ext cx="5687658" cy="30808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1D2910-A535-4268-8E43-D4BF39109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51" y="5036730"/>
            <a:ext cx="7135091" cy="978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E264BB-F20D-4C74-901D-BD2912F3A655}"/>
              </a:ext>
            </a:extLst>
          </p:cNvPr>
          <p:cNvSpPr txBox="1"/>
          <p:nvPr/>
        </p:nvSpPr>
        <p:spPr>
          <a:xfrm>
            <a:off x="7483873" y="459863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</a:t>
            </a:r>
            <a:r>
              <a:rPr lang="en-US" altLang="ko-KR" dirty="0"/>
              <a:t>DB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3C45B-9B69-41CA-A16D-A6494B984730}"/>
              </a:ext>
            </a:extLst>
          </p:cNvPr>
          <p:cNvSpPr txBox="1"/>
          <p:nvPr/>
        </p:nvSpPr>
        <p:spPr>
          <a:xfrm>
            <a:off x="1091954" y="406596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정보수정 후 기본정보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921CD2-046F-4C92-8F23-46F551EAB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5" y="4426423"/>
            <a:ext cx="4442553" cy="24315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0FBE46-A432-4A89-B4E9-8A3429DBDBD1}"/>
              </a:ext>
            </a:extLst>
          </p:cNvPr>
          <p:cNvSpPr/>
          <p:nvPr/>
        </p:nvSpPr>
        <p:spPr>
          <a:xfrm>
            <a:off x="5038948" y="5601810"/>
            <a:ext cx="6777231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96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5FDB6-09A3-469B-A2B4-3B440A9458AF}"/>
              </a:ext>
            </a:extLst>
          </p:cNvPr>
          <p:cNvSpPr txBox="1"/>
          <p:nvPr/>
        </p:nvSpPr>
        <p:spPr>
          <a:xfrm>
            <a:off x="41944" y="50334"/>
            <a:ext cx="42915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비밀번호 변경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D9432A-4081-4CDF-829A-4B2493B4E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8" y="3977475"/>
            <a:ext cx="4700544" cy="2546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C8C36E-645C-4BDE-B402-D3DF7E160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4" y="1093256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4F433F-8B7D-4FBC-A378-332121D7E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56" y="4621889"/>
            <a:ext cx="6574536" cy="125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BFBFB9-A627-4260-9FBA-EC6B10B456C3}"/>
              </a:ext>
            </a:extLst>
          </p:cNvPr>
          <p:cNvSpPr txBox="1"/>
          <p:nvPr/>
        </p:nvSpPr>
        <p:spPr>
          <a:xfrm>
            <a:off x="5245608" y="1380672"/>
            <a:ext cx="6806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현재 비밀번호가 틀린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현재 비밀번호가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비밀번호와 새 비밀번호 확인이 서로 다른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"</a:t>
            </a:r>
            <a:r>
              <a:rPr lang="ko-KR" altLang="en-US" sz="1400" dirty="0"/>
              <a:t>새 비밀번호와 새 비밀번호 확인이 일치하지 않습니다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새 비밀번호가 특수문자 포함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 아닌 경우</a:t>
            </a:r>
            <a:r>
              <a:rPr lang="en-US" altLang="ko-KR" sz="1400" dirty="0"/>
              <a:t>: alert</a:t>
            </a:r>
            <a:r>
              <a:rPr lang="ko-KR" altLang="en-US" sz="1400" dirty="0"/>
              <a:t>로 </a:t>
            </a:r>
            <a:r>
              <a:rPr lang="en-US" altLang="ko-KR" sz="1400" dirty="0"/>
              <a:t>“</a:t>
            </a:r>
            <a:r>
              <a:rPr lang="ko-KR" altLang="en-US" sz="1400" dirty="0"/>
              <a:t>비밀번호는 최소 </a:t>
            </a:r>
            <a:r>
              <a:rPr lang="en-US" altLang="ko-KR" sz="1400" dirty="0"/>
              <a:t>8</a:t>
            </a:r>
            <a:r>
              <a:rPr lang="ko-KR" altLang="en-US" sz="1400" dirty="0"/>
              <a:t>자 이상이어야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특수문자를 포함해야 합니다</a:t>
            </a:r>
            <a:r>
              <a:rPr lang="en-US" altLang="ko-KR" sz="1400" dirty="0"/>
              <a:t>.” </a:t>
            </a:r>
            <a:r>
              <a:rPr lang="ko-KR" altLang="en-US" sz="1400" dirty="0"/>
              <a:t>출력 후 리셋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E1292-B680-4675-8A26-EEB9FC01409C}"/>
              </a:ext>
            </a:extLst>
          </p:cNvPr>
          <p:cNvSpPr txBox="1"/>
          <p:nvPr/>
        </p:nvSpPr>
        <p:spPr>
          <a:xfrm>
            <a:off x="7516368" y="4178808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 변경 후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32FA82-6258-4DB4-BF03-6F3300BF3285}"/>
              </a:ext>
            </a:extLst>
          </p:cNvPr>
          <p:cNvSpPr/>
          <p:nvPr/>
        </p:nvSpPr>
        <p:spPr>
          <a:xfrm>
            <a:off x="5646420" y="5411310"/>
            <a:ext cx="6131659" cy="284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76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517453-BCA6-448F-9660-868B503EA5B6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일반사용자 및 카카오사용자 회원탈퇴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77A2F3-60A7-4A20-9675-8E0038437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" y="1191827"/>
            <a:ext cx="5317724" cy="330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E219C2-E3F2-447B-9BDC-9585D87E8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2" y="164333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77EA9-0150-48C8-9242-280F22ED8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66" y="2499162"/>
            <a:ext cx="3531588" cy="1912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4FC66-91DF-4C64-8291-78DF5912B9B7}"/>
              </a:ext>
            </a:extLst>
          </p:cNvPr>
          <p:cNvSpPr txBox="1"/>
          <p:nvPr/>
        </p:nvSpPr>
        <p:spPr>
          <a:xfrm>
            <a:off x="6640494" y="4429956"/>
            <a:ext cx="520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회원탈퇴 시 </a:t>
            </a:r>
            <a:r>
              <a:rPr lang="en-US" altLang="ko-KR" dirty="0"/>
              <a:t>alert</a:t>
            </a:r>
            <a:r>
              <a:rPr lang="ko-KR" altLang="en-US" dirty="0"/>
              <a:t>로 탈퇴 여부를 한번 더 묻는다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33946-2FD8-4A42-A46B-B6AAD72FC6D0}"/>
              </a:ext>
            </a:extLst>
          </p:cNvPr>
          <p:cNvSpPr txBox="1"/>
          <p:nvPr/>
        </p:nvSpPr>
        <p:spPr>
          <a:xfrm>
            <a:off x="7208667" y="185968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비밀번호를 틀리게 입력 했을 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0F85EA-0E09-4651-9468-633F8F010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35" y="5668581"/>
            <a:ext cx="7617041" cy="914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C79DA-B5C0-428C-BF58-926853FF9462}"/>
              </a:ext>
            </a:extLst>
          </p:cNvPr>
          <p:cNvSpPr txBox="1"/>
          <p:nvPr/>
        </p:nvSpPr>
        <p:spPr>
          <a:xfrm>
            <a:off x="2978461" y="5282211"/>
            <a:ext cx="466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 탈퇴 후 김어린이 유저가 </a:t>
            </a:r>
            <a:r>
              <a:rPr lang="en-US" altLang="ko-KR" dirty="0"/>
              <a:t>DB</a:t>
            </a:r>
            <a:r>
              <a:rPr lang="ko-KR" altLang="en-US" dirty="0"/>
              <a:t>에서 삭제</a:t>
            </a:r>
          </a:p>
        </p:txBody>
      </p:sp>
    </p:spTree>
    <p:extLst>
      <p:ext uri="{BB962C8B-B14F-4D97-AF65-F5344CB8AC3E}">
        <p14:creationId xmlns:p14="http://schemas.microsoft.com/office/powerpoint/2010/main" val="543152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조회 및 좌석 선택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0FCD1-1A9C-4A63-BBE6-A36897493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0" y="1217195"/>
            <a:ext cx="4560704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76F983-BE62-4391-925C-43EC3B9A2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8620"/>
            <a:ext cx="4234612" cy="387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F3721-D09B-48C7-B9F7-E19BFFFC13F4}"/>
              </a:ext>
            </a:extLst>
          </p:cNvPr>
          <p:cNvSpPr txBox="1"/>
          <p:nvPr/>
        </p:nvSpPr>
        <p:spPr>
          <a:xfrm>
            <a:off x="381000" y="5476875"/>
            <a:ext cx="11206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열차 구분</a:t>
            </a:r>
            <a:r>
              <a:rPr lang="en-US" altLang="ko-KR" sz="1600" dirty="0"/>
              <a:t>, </a:t>
            </a:r>
            <a:r>
              <a:rPr lang="ko-KR" altLang="en-US" sz="1600" dirty="0"/>
              <a:t>출발역</a:t>
            </a:r>
            <a:r>
              <a:rPr lang="en-US" altLang="ko-KR" sz="1600" dirty="0"/>
              <a:t>, </a:t>
            </a:r>
            <a:r>
              <a:rPr lang="ko-KR" altLang="en-US" sz="1600" dirty="0"/>
              <a:t>도착역</a:t>
            </a:r>
            <a:r>
              <a:rPr lang="en-US" altLang="ko-KR" sz="1600" dirty="0"/>
              <a:t>, </a:t>
            </a:r>
            <a:r>
              <a:rPr lang="ko-KR" altLang="en-US" sz="1600" dirty="0"/>
              <a:t>출발일</a:t>
            </a:r>
            <a:r>
              <a:rPr lang="en-US" altLang="ko-KR" sz="1600" dirty="0"/>
              <a:t>, </a:t>
            </a: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탑승인원 등을 체크하고 조회 버튼을 누르면 조건에 맞는 열차의 목록이 나온다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62AF07-0ADD-4C7F-BA7B-33F63E864F56}"/>
              </a:ext>
            </a:extLst>
          </p:cNvPr>
          <p:cNvCxnSpPr>
            <a:cxnSpLocks/>
          </p:cNvCxnSpPr>
          <p:nvPr/>
        </p:nvCxnSpPr>
        <p:spPr>
          <a:xfrm>
            <a:off x="3057525" y="5145506"/>
            <a:ext cx="0" cy="35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6B6EDE-4ADB-4712-8466-AFB7F81DD456}"/>
              </a:ext>
            </a:extLst>
          </p:cNvPr>
          <p:cNvSpPr txBox="1"/>
          <p:nvPr/>
        </p:nvSpPr>
        <p:spPr>
          <a:xfrm>
            <a:off x="7143750" y="7135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좌석 선택 페이지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F8B16E-793E-4D0A-BA6B-5214503F67D8}"/>
              </a:ext>
            </a:extLst>
          </p:cNvPr>
          <p:cNvSpPr/>
          <p:nvPr/>
        </p:nvSpPr>
        <p:spPr>
          <a:xfrm>
            <a:off x="695325" y="3190875"/>
            <a:ext cx="3581400" cy="190700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F32AB-BB65-4D75-AC7F-E415C7598907}"/>
              </a:ext>
            </a:extLst>
          </p:cNvPr>
          <p:cNvSpPr txBox="1"/>
          <p:nvPr/>
        </p:nvSpPr>
        <p:spPr>
          <a:xfrm>
            <a:off x="2735833" y="3015749"/>
            <a:ext cx="8931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/>
              <a:t>클릭하면 아래 목록 노출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CB72CB-BE70-4383-A37F-00BDD6891683}"/>
              </a:ext>
            </a:extLst>
          </p:cNvPr>
          <p:cNvCxnSpPr>
            <a:cxnSpLocks/>
          </p:cNvCxnSpPr>
          <p:nvPr/>
        </p:nvCxnSpPr>
        <p:spPr>
          <a:xfrm flipH="1">
            <a:off x="2566987" y="3100388"/>
            <a:ext cx="183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97220B-AADE-48B5-BB16-356E4469187A}"/>
              </a:ext>
            </a:extLst>
          </p:cNvPr>
          <p:cNvSpPr txBox="1"/>
          <p:nvPr/>
        </p:nvSpPr>
        <p:spPr>
          <a:xfrm>
            <a:off x="7007230" y="2133159"/>
            <a:ext cx="2627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원하는 호차 선택</a:t>
            </a:r>
            <a:r>
              <a:rPr lang="en-US" altLang="ko-KR" sz="800" dirty="0"/>
              <a:t>! </a:t>
            </a:r>
            <a:r>
              <a:rPr lang="ko-KR" altLang="en-US" sz="800" dirty="0"/>
              <a:t>클릭 시 바탕색이 초록색으로 바뀜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5B148-87BD-4522-B3A9-C53FCE9D238F}"/>
              </a:ext>
            </a:extLst>
          </p:cNvPr>
          <p:cNvSpPr txBox="1"/>
          <p:nvPr/>
        </p:nvSpPr>
        <p:spPr>
          <a:xfrm>
            <a:off x="7270811" y="4243528"/>
            <a:ext cx="2318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좌석을 선택하면 이곳에 좌석 번호가 출력된다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71E40B-DA1A-4C57-B33C-D6D059BF073D}"/>
              </a:ext>
            </a:extLst>
          </p:cNvPr>
          <p:cNvCxnSpPr>
            <a:cxnSpLocks/>
          </p:cNvCxnSpPr>
          <p:nvPr/>
        </p:nvCxnSpPr>
        <p:spPr>
          <a:xfrm flipH="1">
            <a:off x="7008016" y="4355306"/>
            <a:ext cx="27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40315A4-9AF1-4E46-84C0-8FB184FCD40C}"/>
              </a:ext>
            </a:extLst>
          </p:cNvPr>
          <p:cNvCxnSpPr/>
          <p:nvPr/>
        </p:nvCxnSpPr>
        <p:spPr>
          <a:xfrm flipV="1">
            <a:off x="2696653" y="3100388"/>
            <a:ext cx="3325904" cy="27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4A2C7B-C9F5-4002-88DA-D1EAF28628A9}"/>
              </a:ext>
            </a:extLst>
          </p:cNvPr>
          <p:cNvSpPr txBox="1"/>
          <p:nvPr/>
        </p:nvSpPr>
        <p:spPr>
          <a:xfrm>
            <a:off x="4808390" y="2894037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좌석 선택 버튼 클릭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50886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96DEE33-A022-416C-97DE-B09F0E81270C}"/>
              </a:ext>
            </a:extLst>
          </p:cNvPr>
          <p:cNvSpPr/>
          <p:nvPr/>
        </p:nvSpPr>
        <p:spPr>
          <a:xfrm>
            <a:off x="5316536" y="1582175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95D45BF-4B04-40F0-A050-3D7061119F8E}"/>
              </a:ext>
            </a:extLst>
          </p:cNvPr>
          <p:cNvSpPr/>
          <p:nvPr/>
        </p:nvSpPr>
        <p:spPr>
          <a:xfrm>
            <a:off x="5316536" y="950390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메인페이지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A3DE90A9-E003-4714-A8EA-CAB6179DA6FD}"/>
              </a:ext>
            </a:extLst>
          </p:cNvPr>
          <p:cNvSpPr/>
          <p:nvPr/>
        </p:nvSpPr>
        <p:spPr>
          <a:xfrm>
            <a:off x="7117465" y="2657091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여행상품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B497896-8CD6-4747-88DA-29DA20EE7B24}"/>
              </a:ext>
            </a:extLst>
          </p:cNvPr>
          <p:cNvSpPr/>
          <p:nvPr/>
        </p:nvSpPr>
        <p:spPr>
          <a:xfrm>
            <a:off x="7117465" y="3401057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관광열차 등록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E5D28122-2531-4344-98FF-DBAEEA2102B4}"/>
              </a:ext>
            </a:extLst>
          </p:cNvPr>
          <p:cNvSpPr/>
          <p:nvPr/>
        </p:nvSpPr>
        <p:spPr>
          <a:xfrm>
            <a:off x="5323809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이용안내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7B24E612-7778-4473-9A5A-21AC74AF6808}"/>
              </a:ext>
            </a:extLst>
          </p:cNvPr>
          <p:cNvSpPr/>
          <p:nvPr/>
        </p:nvSpPr>
        <p:spPr>
          <a:xfrm>
            <a:off x="5323809" y="340105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서비스 예약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0319145B-1CFC-4147-9F1C-69D5B6A971F1}"/>
              </a:ext>
            </a:extLst>
          </p:cNvPr>
          <p:cNvSpPr/>
          <p:nvPr/>
        </p:nvSpPr>
        <p:spPr>
          <a:xfrm>
            <a:off x="349835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고객안내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40374DD-6466-48E5-BFA5-A004F0C88E26}"/>
              </a:ext>
            </a:extLst>
          </p:cNvPr>
          <p:cNvSpPr/>
          <p:nvPr/>
        </p:nvSpPr>
        <p:spPr>
          <a:xfrm>
            <a:off x="3498357" y="3399388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공지사항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등록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6260918-FF24-4A4D-BF41-66C5463D9F85}"/>
              </a:ext>
            </a:extLst>
          </p:cNvPr>
          <p:cNvSpPr/>
          <p:nvPr/>
        </p:nvSpPr>
        <p:spPr>
          <a:xfrm>
            <a:off x="3495883" y="411431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유실물 등록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5ED195BA-F226-46E0-A0E4-2810FCD0FD80}"/>
              </a:ext>
            </a:extLst>
          </p:cNvPr>
          <p:cNvSpPr/>
          <p:nvPr/>
        </p:nvSpPr>
        <p:spPr>
          <a:xfrm>
            <a:off x="3499715" y="4835935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Q&amp;A</a:t>
            </a:r>
            <a:r>
              <a:rPr lang="ko-KR" altLang="en-US" sz="1050" dirty="0">
                <a:solidFill>
                  <a:schemeClr val="tx1"/>
                </a:solidFill>
              </a:rPr>
              <a:t> 답변관리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6C7C74C-864D-4391-9419-B9958DAC7C8F}"/>
              </a:ext>
            </a:extLst>
          </p:cNvPr>
          <p:cNvCxnSpPr>
            <a:stCxn id="104" idx="2"/>
            <a:endCxn id="105" idx="0"/>
          </p:cNvCxnSpPr>
          <p:nvPr/>
        </p:nvCxnSpPr>
        <p:spPr>
          <a:xfrm>
            <a:off x="4138437" y="3017183"/>
            <a:ext cx="0" cy="3822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231106E-73A1-460A-B41D-4106EA19725F}"/>
              </a:ext>
            </a:extLst>
          </p:cNvPr>
          <p:cNvCxnSpPr>
            <a:stCxn id="105" idx="2"/>
            <a:endCxn id="106" idx="0"/>
          </p:cNvCxnSpPr>
          <p:nvPr/>
        </p:nvCxnSpPr>
        <p:spPr>
          <a:xfrm flipH="1">
            <a:off x="4135963" y="3757737"/>
            <a:ext cx="2474" cy="35657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B5F57C-01BB-4B21-A463-3D62C23CB925}"/>
              </a:ext>
            </a:extLst>
          </p:cNvPr>
          <p:cNvCxnSpPr>
            <a:stCxn id="106" idx="2"/>
            <a:endCxn id="107" idx="0"/>
          </p:cNvCxnSpPr>
          <p:nvPr/>
        </p:nvCxnSpPr>
        <p:spPr>
          <a:xfrm>
            <a:off x="4135963" y="4472663"/>
            <a:ext cx="3832" cy="3632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A1EDCBC-9C56-4CE4-88EC-B8D5748C5AAF}"/>
              </a:ext>
            </a:extLst>
          </p:cNvPr>
          <p:cNvCxnSpPr>
            <a:stCxn id="99" idx="2"/>
            <a:endCxn id="100" idx="0"/>
          </p:cNvCxnSpPr>
          <p:nvPr/>
        </p:nvCxnSpPr>
        <p:spPr>
          <a:xfrm>
            <a:off x="5963889" y="3015438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914AF2D7-3B37-4781-9438-29F8C04371C8}"/>
              </a:ext>
            </a:extLst>
          </p:cNvPr>
          <p:cNvCxnSpPr>
            <a:stCxn id="94" idx="2"/>
            <a:endCxn id="95" idx="0"/>
          </p:cNvCxnSpPr>
          <p:nvPr/>
        </p:nvCxnSpPr>
        <p:spPr>
          <a:xfrm>
            <a:off x="7757545" y="3015440"/>
            <a:ext cx="0" cy="38561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8A4FCB7-FA00-4FEB-BCCA-FBA050FD795E}"/>
              </a:ext>
            </a:extLst>
          </p:cNvPr>
          <p:cNvCxnSpPr>
            <a:stCxn id="90" idx="2"/>
            <a:endCxn id="89" idx="0"/>
          </p:cNvCxnSpPr>
          <p:nvPr/>
        </p:nvCxnSpPr>
        <p:spPr>
          <a:xfrm>
            <a:off x="5956616" y="1308739"/>
            <a:ext cx="0" cy="27343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D5ACFFCB-E1C6-4254-94A7-8B61DF431DC5}"/>
              </a:ext>
            </a:extLst>
          </p:cNvPr>
          <p:cNvSpPr/>
          <p:nvPr/>
        </p:nvSpPr>
        <p:spPr>
          <a:xfrm>
            <a:off x="8911122" y="2657089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관리자 권한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A99BE5BA-C83B-4E80-BB1A-3A1EF8611EFB}"/>
              </a:ext>
            </a:extLst>
          </p:cNvPr>
          <p:cNvSpPr/>
          <p:nvPr/>
        </p:nvSpPr>
        <p:spPr>
          <a:xfrm>
            <a:off x="8911122" y="3405204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 등록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9890D35-43D3-4872-8C95-8BF16E843808}"/>
              </a:ext>
            </a:extLst>
          </p:cNvPr>
          <p:cNvSpPr/>
          <p:nvPr/>
        </p:nvSpPr>
        <p:spPr>
          <a:xfrm>
            <a:off x="8911122" y="4119110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직원등급 관리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31154C-72B9-4B22-BADB-570A39C41E3E}"/>
              </a:ext>
            </a:extLst>
          </p:cNvPr>
          <p:cNvCxnSpPr>
            <a:stCxn id="97" idx="2"/>
            <a:endCxn id="98" idx="0"/>
          </p:cNvCxnSpPr>
          <p:nvPr/>
        </p:nvCxnSpPr>
        <p:spPr>
          <a:xfrm>
            <a:off x="9551202" y="3015438"/>
            <a:ext cx="0" cy="389766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6EA67A6-C518-42D7-83DB-E667A03E999E}"/>
              </a:ext>
            </a:extLst>
          </p:cNvPr>
          <p:cNvCxnSpPr>
            <a:stCxn id="98" idx="2"/>
            <a:endCxn id="113" idx="0"/>
          </p:cNvCxnSpPr>
          <p:nvPr/>
        </p:nvCxnSpPr>
        <p:spPr>
          <a:xfrm>
            <a:off x="9551202" y="3763553"/>
            <a:ext cx="0" cy="355557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C4EF8F6-8590-4029-ACDC-EC05A9038BF9}"/>
              </a:ext>
            </a:extLst>
          </p:cNvPr>
          <p:cNvSpPr/>
          <p:nvPr/>
        </p:nvSpPr>
        <p:spPr>
          <a:xfrm>
            <a:off x="1685947" y="2658834"/>
            <a:ext cx="1280160" cy="35834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승차권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96E8FF7-69E8-4112-8D7A-11B1B577F291}"/>
              </a:ext>
            </a:extLst>
          </p:cNvPr>
          <p:cNvSpPr/>
          <p:nvPr/>
        </p:nvSpPr>
        <p:spPr>
          <a:xfrm>
            <a:off x="1685947" y="3403742"/>
            <a:ext cx="1280160" cy="358349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결제 관리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6A57BF6-D021-4395-B712-F2679492865A}"/>
              </a:ext>
            </a:extLst>
          </p:cNvPr>
          <p:cNvCxnSpPr>
            <a:stCxn id="117" idx="2"/>
            <a:endCxn id="118" idx="0"/>
          </p:cNvCxnSpPr>
          <p:nvPr/>
        </p:nvCxnSpPr>
        <p:spPr>
          <a:xfrm>
            <a:off x="2326027" y="3017183"/>
            <a:ext cx="0" cy="38655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9203FA-BC0D-45B5-897E-CBE5B216B10B}"/>
              </a:ext>
            </a:extLst>
          </p:cNvPr>
          <p:cNvCxnSpPr>
            <a:stCxn id="89" idx="2"/>
            <a:endCxn id="99" idx="0"/>
          </p:cNvCxnSpPr>
          <p:nvPr/>
        </p:nvCxnSpPr>
        <p:spPr>
          <a:xfrm>
            <a:off x="5956616" y="1940524"/>
            <a:ext cx="7273" cy="71656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6325B156-10EC-4EFB-BC84-C3D684B2A8AD}"/>
              </a:ext>
            </a:extLst>
          </p:cNvPr>
          <p:cNvCxnSpPr>
            <a:stCxn id="89" idx="2"/>
            <a:endCxn id="117" idx="0"/>
          </p:cNvCxnSpPr>
          <p:nvPr/>
        </p:nvCxnSpPr>
        <p:spPr>
          <a:xfrm rot="5400000">
            <a:off x="3782167" y="484385"/>
            <a:ext cx="718310" cy="363058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32CBFBF-1D1F-4F2C-8F01-1F9000CBA07B}"/>
              </a:ext>
            </a:extLst>
          </p:cNvPr>
          <p:cNvCxnSpPr>
            <a:stCxn id="89" idx="2"/>
            <a:endCxn id="104" idx="0"/>
          </p:cNvCxnSpPr>
          <p:nvPr/>
        </p:nvCxnSpPr>
        <p:spPr>
          <a:xfrm rot="5400000">
            <a:off x="4688372" y="1390590"/>
            <a:ext cx="718310" cy="181817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073D369-8D08-4F96-8F92-8AF6F67F9EE7}"/>
              </a:ext>
            </a:extLst>
          </p:cNvPr>
          <p:cNvCxnSpPr>
            <a:stCxn id="89" idx="2"/>
            <a:endCxn id="94" idx="0"/>
          </p:cNvCxnSpPr>
          <p:nvPr/>
        </p:nvCxnSpPr>
        <p:spPr>
          <a:xfrm rot="16200000" flipH="1">
            <a:off x="6498797" y="1398342"/>
            <a:ext cx="716567" cy="1800929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D590C99-253E-4FA0-B084-9DE0A4E4C4A3}"/>
              </a:ext>
            </a:extLst>
          </p:cNvPr>
          <p:cNvCxnSpPr>
            <a:stCxn id="89" idx="2"/>
            <a:endCxn id="97" idx="0"/>
          </p:cNvCxnSpPr>
          <p:nvPr/>
        </p:nvCxnSpPr>
        <p:spPr>
          <a:xfrm rot="16200000" flipH="1">
            <a:off x="7395627" y="501513"/>
            <a:ext cx="716565" cy="3594586"/>
          </a:xfrm>
          <a:prstGeom prst="bentConnector3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서비스 개요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819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E851D3-564C-46CE-B701-77DED643205D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예매 및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DB0D9-21C1-439C-B5AF-22111BAE9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3467100"/>
            <a:ext cx="3884748" cy="21042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D130FE-3EE0-42A8-B282-EB3304C6B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61" y="830021"/>
            <a:ext cx="3884748" cy="2104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1C16D-72F4-457B-A9F7-50624516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3385592"/>
            <a:ext cx="3884748" cy="2104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0E3271-E885-450E-B4F7-57FCC8E490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3" y="913841"/>
            <a:ext cx="3884748" cy="21042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F50F51-07CE-4391-B5B2-7747E7CD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840891"/>
            <a:ext cx="7574280" cy="53313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B851E58-63B7-473F-A108-3FE49C8649E3}"/>
              </a:ext>
            </a:extLst>
          </p:cNvPr>
          <p:cNvCxnSpPr/>
          <p:nvPr/>
        </p:nvCxnSpPr>
        <p:spPr>
          <a:xfrm>
            <a:off x="5143500" y="2011680"/>
            <a:ext cx="1699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A88F26F-B0A2-4A27-87EC-AB8EC50FD743}"/>
              </a:ext>
            </a:extLst>
          </p:cNvPr>
          <p:cNvCxnSpPr>
            <a:cxnSpLocks/>
          </p:cNvCxnSpPr>
          <p:nvPr/>
        </p:nvCxnSpPr>
        <p:spPr>
          <a:xfrm>
            <a:off x="9265920" y="2941879"/>
            <a:ext cx="0" cy="43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3AEABC3-C492-475A-9113-FB6E406A22EF}"/>
              </a:ext>
            </a:extLst>
          </p:cNvPr>
          <p:cNvCxnSpPr>
            <a:cxnSpLocks/>
          </p:cNvCxnSpPr>
          <p:nvPr/>
        </p:nvCxnSpPr>
        <p:spPr>
          <a:xfrm flipH="1">
            <a:off x="5260200" y="4633519"/>
            <a:ext cx="1625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DE559B-C3F1-4034-B4EA-CE8A34B6776A}"/>
              </a:ext>
            </a:extLst>
          </p:cNvPr>
          <p:cNvSpPr txBox="1"/>
          <p:nvPr/>
        </p:nvSpPr>
        <p:spPr>
          <a:xfrm>
            <a:off x="502920" y="681040"/>
            <a:ext cx="4993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좌석 선택 페이지에서 좌석 예매하기 버튼을 누르면 아래와 같은 페이지로 이동된다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94C74-C10C-4D13-A02F-EE8AD88EDEDA}"/>
              </a:ext>
            </a:extLst>
          </p:cNvPr>
          <p:cNvSpPr txBox="1"/>
          <p:nvPr/>
        </p:nvSpPr>
        <p:spPr>
          <a:xfrm>
            <a:off x="5255052" y="1611868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결제하기 클릭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3A67E-15BC-486C-BF67-EF49E955A968}"/>
              </a:ext>
            </a:extLst>
          </p:cNvPr>
          <p:cNvSpPr txBox="1"/>
          <p:nvPr/>
        </p:nvSpPr>
        <p:spPr>
          <a:xfrm>
            <a:off x="5551283" y="4256249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결제 완료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B1EA71-4DB0-45DB-BA5E-6260412969CD}"/>
              </a:ext>
            </a:extLst>
          </p:cNvPr>
          <p:cNvSpPr txBox="1"/>
          <p:nvPr/>
        </p:nvSpPr>
        <p:spPr>
          <a:xfrm>
            <a:off x="8298180" y="5806440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결제가 완료되면 발권이 완료되고</a:t>
            </a:r>
            <a:endParaRPr lang="en-US" altLang="ko-KR" dirty="0"/>
          </a:p>
          <a:p>
            <a:r>
              <a:rPr lang="en-US" altLang="ko-KR" dirty="0"/>
              <a:t>DB</a:t>
            </a:r>
            <a:r>
              <a:rPr lang="ko-KR" altLang="en-US" dirty="0"/>
              <a:t>에 해당 정보가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497BDD6-D8DE-49F3-B5A9-DE89B30B761D}"/>
              </a:ext>
            </a:extLst>
          </p:cNvPr>
          <p:cNvCxnSpPr/>
          <p:nvPr/>
        </p:nvCxnSpPr>
        <p:spPr>
          <a:xfrm flipH="1">
            <a:off x="7886700" y="614172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86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97162-597E-499E-AC51-39ED5A4233CE}"/>
              </a:ext>
            </a:extLst>
          </p:cNvPr>
          <p:cNvSpPr txBox="1"/>
          <p:nvPr/>
        </p:nvSpPr>
        <p:spPr>
          <a:xfrm>
            <a:off x="41944" y="50334"/>
            <a:ext cx="36215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</a:t>
            </a:r>
            <a:r>
              <a:rPr lang="en-US" altLang="ko-KR" sz="1600" dirty="0"/>
              <a:t>, </a:t>
            </a:r>
            <a:r>
              <a:rPr lang="ko-KR" altLang="en-US" sz="1600" dirty="0"/>
              <a:t>이용내역 </a:t>
            </a:r>
            <a:r>
              <a:rPr lang="en-US" altLang="ko-KR" sz="1600" dirty="0"/>
              <a:t>– </a:t>
            </a:r>
            <a:r>
              <a:rPr lang="ko-KR" altLang="en-US" sz="1600" dirty="0"/>
              <a:t>기차예매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098AEA-B504-4417-A8BF-F23D5A355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6" y="2099747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D34C9-7CD9-4F6E-A657-7CC721C15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6" y="589670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82B390-D874-45A8-8854-867D9E607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17" y="4087875"/>
            <a:ext cx="3884747" cy="2104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3CE82-D6C1-41A9-BC4F-B4FD436119B2}"/>
              </a:ext>
            </a:extLst>
          </p:cNvPr>
          <p:cNvSpPr txBox="1"/>
          <p:nvPr/>
        </p:nvSpPr>
        <p:spPr>
          <a:xfrm>
            <a:off x="0" y="4244708"/>
            <a:ext cx="6056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발권 완료 후 예매관리 페이지로 오면 예매 했던 승차권의 정보가 보인다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C0CBA-3FFD-4618-B8B6-245AF0B041C7}"/>
              </a:ext>
            </a:extLst>
          </p:cNvPr>
          <p:cNvSpPr txBox="1"/>
          <p:nvPr/>
        </p:nvSpPr>
        <p:spPr>
          <a:xfrm>
            <a:off x="7128961" y="2693908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날짜를 선택하고 조회 버튼 클릭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99555E-2652-4224-8615-548605A9D96B}"/>
              </a:ext>
            </a:extLst>
          </p:cNvPr>
          <p:cNvCxnSpPr>
            <a:endCxn id="10" idx="0"/>
          </p:cNvCxnSpPr>
          <p:nvPr/>
        </p:nvCxnSpPr>
        <p:spPr>
          <a:xfrm>
            <a:off x="8928569" y="3063240"/>
            <a:ext cx="0" cy="94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B79D2B-7A4B-4A3D-9A4C-86790813E759}"/>
              </a:ext>
            </a:extLst>
          </p:cNvPr>
          <p:cNvSpPr txBox="1"/>
          <p:nvPr/>
        </p:nvSpPr>
        <p:spPr>
          <a:xfrm>
            <a:off x="6555456" y="6146674"/>
            <a:ext cx="5708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이처럼 이용내역에서는 기간 별 발권 및 환불 내역을 확인할 수 있다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2552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BCE5F-136D-4707-AED4-BDD9C79C70E3}"/>
              </a:ext>
            </a:extLst>
          </p:cNvPr>
          <p:cNvSpPr txBox="1"/>
          <p:nvPr/>
        </p:nvSpPr>
        <p:spPr>
          <a:xfrm>
            <a:off x="41944" y="50334"/>
            <a:ext cx="3414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승차권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E7CAEC-91C3-4E19-8E72-2DC7EEAF98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3751915"/>
            <a:ext cx="3884747" cy="21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E2589F-6882-4B0E-87D6-358CE2CB3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81" y="821842"/>
            <a:ext cx="3884747" cy="2104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4FFD90-DD6E-4F4F-A2F3-87CC573E6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38" y="1459443"/>
            <a:ext cx="2543712" cy="7532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163EFA-1AD2-4368-972E-FFCC3CFC6A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51" y="3751915"/>
            <a:ext cx="3884747" cy="2104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EC67C2-EDFE-490F-9443-F83021DC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1" y="821842"/>
            <a:ext cx="3884747" cy="210423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1032C-A7FD-4976-B76A-5D0D05F34C18}"/>
              </a:ext>
            </a:extLst>
          </p:cNvPr>
          <p:cNvCxnSpPr>
            <a:cxnSpLocks/>
          </p:cNvCxnSpPr>
          <p:nvPr/>
        </p:nvCxnSpPr>
        <p:spPr>
          <a:xfrm>
            <a:off x="4279392" y="1873961"/>
            <a:ext cx="387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B400EB-1DF7-4571-A5C8-55729489BD9E}"/>
              </a:ext>
            </a:extLst>
          </p:cNvPr>
          <p:cNvSpPr txBox="1"/>
          <p:nvPr/>
        </p:nvSpPr>
        <p:spPr>
          <a:xfrm>
            <a:off x="2671762" y="2143621"/>
            <a:ext cx="70083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/>
              <a:t>환불 버튼 클릭 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C276B0-E8F3-4449-8B0E-80B0676EBC82}"/>
              </a:ext>
            </a:extLst>
          </p:cNvPr>
          <p:cNvCxnSpPr>
            <a:stCxn id="16" idx="0"/>
          </p:cNvCxnSpPr>
          <p:nvPr/>
        </p:nvCxnSpPr>
        <p:spPr>
          <a:xfrm flipV="1">
            <a:off x="3022179" y="1975847"/>
            <a:ext cx="216321" cy="16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BC6BFE-E401-4A73-807B-7D11F7307E3A}"/>
              </a:ext>
            </a:extLst>
          </p:cNvPr>
          <p:cNvSpPr txBox="1"/>
          <p:nvPr/>
        </p:nvSpPr>
        <p:spPr>
          <a:xfrm>
            <a:off x="4954194" y="2855805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환불 페이지에서 환불 버튼을 누르면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3A8BCE-93BC-4480-9BBA-BF7B9B73B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6344831"/>
            <a:ext cx="11511881" cy="20724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57262D7-AAFB-457A-9262-672B5E9F5F38}"/>
              </a:ext>
            </a:extLst>
          </p:cNvPr>
          <p:cNvCxnSpPr>
            <a:cxnSpLocks/>
          </p:cNvCxnSpPr>
          <p:nvPr/>
        </p:nvCxnSpPr>
        <p:spPr>
          <a:xfrm>
            <a:off x="9010113" y="1857099"/>
            <a:ext cx="362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01175A-A0C6-4CF5-B20B-2CE8FE4DD2CF}"/>
              </a:ext>
            </a:extLst>
          </p:cNvPr>
          <p:cNvSpPr txBox="1"/>
          <p:nvPr/>
        </p:nvSpPr>
        <p:spPr>
          <a:xfrm>
            <a:off x="9093936" y="2287518"/>
            <a:ext cx="3223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정상적으로 환불되었습니다</a:t>
            </a:r>
            <a:r>
              <a:rPr lang="en-US" altLang="ko-KR" sz="1050" dirty="0"/>
              <a:t>.</a:t>
            </a:r>
            <a:r>
              <a:rPr lang="ko-KR" altLang="en-US" sz="1050" dirty="0"/>
              <a:t>라는 문구가 출력된다</a:t>
            </a:r>
            <a:r>
              <a:rPr lang="en-US" altLang="ko-KR" sz="1050" dirty="0"/>
              <a:t>!</a:t>
            </a:r>
            <a:endParaRPr lang="ko-KR" alt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A1160-78E7-4AD1-B4EE-C3B270454CEA}"/>
              </a:ext>
            </a:extLst>
          </p:cNvPr>
          <p:cNvSpPr txBox="1"/>
          <p:nvPr/>
        </p:nvSpPr>
        <p:spPr>
          <a:xfrm>
            <a:off x="8753475" y="4581525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이용내역과 예매관리 페이지에서도</a:t>
            </a:r>
            <a:endParaRPr lang="en-US" altLang="ko-KR" sz="1600" dirty="0"/>
          </a:p>
          <a:p>
            <a:r>
              <a:rPr lang="ko-KR" altLang="en-US" sz="1600" dirty="0"/>
              <a:t>환불완료라는 문구가 나온다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50E059-E478-4A7D-807D-0D89AC8809BF}"/>
              </a:ext>
            </a:extLst>
          </p:cNvPr>
          <p:cNvSpPr/>
          <p:nvPr/>
        </p:nvSpPr>
        <p:spPr>
          <a:xfrm>
            <a:off x="11163300" y="6229350"/>
            <a:ext cx="390525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F89876-0C8F-47E9-9F1A-9EA62E95B03E}"/>
              </a:ext>
            </a:extLst>
          </p:cNvPr>
          <p:cNvSpPr txBox="1"/>
          <p:nvPr/>
        </p:nvSpPr>
        <p:spPr>
          <a:xfrm>
            <a:off x="8410575" y="5922828"/>
            <a:ext cx="3869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refund </a:t>
            </a:r>
            <a:r>
              <a:rPr lang="ko-KR" altLang="en-US" sz="1100" dirty="0"/>
              <a:t>필드에 </a:t>
            </a:r>
            <a:r>
              <a:rPr lang="en-US" altLang="ko-KR" sz="1100" dirty="0"/>
              <a:t>Y</a:t>
            </a:r>
            <a:r>
              <a:rPr lang="ko-KR" altLang="en-US" sz="1100" dirty="0"/>
              <a:t>라고 저장</a:t>
            </a:r>
            <a:r>
              <a:rPr lang="en-US" altLang="ko-KR" sz="1100" dirty="0"/>
              <a:t>(</a:t>
            </a:r>
            <a:r>
              <a:rPr lang="ko-KR" altLang="en-US" sz="1100" dirty="0"/>
              <a:t>환불이 완료되었음을 나타낸다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69F792-92A1-4BD1-BCB2-13ECBF816444}"/>
              </a:ext>
            </a:extLst>
          </p:cNvPr>
          <p:cNvSpPr/>
          <p:nvPr/>
        </p:nvSpPr>
        <p:spPr>
          <a:xfrm>
            <a:off x="209550" y="3571875"/>
            <a:ext cx="8105775" cy="246428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6F38871-B01C-4B15-942D-7A19018E085A}"/>
              </a:ext>
            </a:extLst>
          </p:cNvPr>
          <p:cNvCxnSpPr>
            <a:cxnSpLocks/>
          </p:cNvCxnSpPr>
          <p:nvPr/>
        </p:nvCxnSpPr>
        <p:spPr>
          <a:xfrm flipV="1">
            <a:off x="8391525" y="4844593"/>
            <a:ext cx="366923" cy="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769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10484F-69C6-4588-A7A2-0C817F35E008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5DD125-94D3-4F8F-822D-C3392DD50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85887"/>
            <a:ext cx="5153025" cy="2633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12D4E-9278-4602-9CC9-8F7C7D423BCB}"/>
              </a:ext>
            </a:extLst>
          </p:cNvPr>
          <p:cNvSpPr txBox="1"/>
          <p:nvPr/>
        </p:nvSpPr>
        <p:spPr>
          <a:xfrm>
            <a:off x="1047750" y="3993594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페이지에서 보이는 공지사항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95F7FC2-9FF0-44C1-89D1-EF77E319FE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481012"/>
            <a:ext cx="4814228" cy="260770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FF88B8-73B7-4922-BE9A-D60FA7B03EFB}"/>
              </a:ext>
            </a:extLst>
          </p:cNvPr>
          <p:cNvCxnSpPr/>
          <p:nvPr/>
        </p:nvCxnSpPr>
        <p:spPr>
          <a:xfrm>
            <a:off x="5553075" y="1495425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692FDF-2382-4BE5-960E-18599C45E0E4}"/>
              </a:ext>
            </a:extLst>
          </p:cNvPr>
          <p:cNvSpPr txBox="1"/>
          <p:nvPr/>
        </p:nvSpPr>
        <p:spPr>
          <a:xfrm>
            <a:off x="5143500" y="1104900"/>
            <a:ext cx="1619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더보기</a:t>
            </a:r>
            <a:r>
              <a:rPr lang="ko-KR" altLang="en-US" sz="1100" dirty="0"/>
              <a:t> 버튼을 누르면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97DF52-4A70-4D1C-85FC-08DC58F7C997}"/>
              </a:ext>
            </a:extLst>
          </p:cNvPr>
          <p:cNvCxnSpPr/>
          <p:nvPr/>
        </p:nvCxnSpPr>
        <p:spPr>
          <a:xfrm>
            <a:off x="9353550" y="3219450"/>
            <a:ext cx="0" cy="51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6700B8-9B8C-47AD-8664-77AB0A4FBC3F}"/>
              </a:ext>
            </a:extLst>
          </p:cNvPr>
          <p:cNvSpPr txBox="1"/>
          <p:nvPr/>
        </p:nvSpPr>
        <p:spPr>
          <a:xfrm>
            <a:off x="7867650" y="6324600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공지사항의 내용을 확인할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4B9C5A6-6DD3-4F5C-A6BF-A93B1620A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46" y="4739550"/>
            <a:ext cx="6362700" cy="766728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962710F-AFF6-40AE-82DA-98280814EF42}"/>
              </a:ext>
            </a:extLst>
          </p:cNvPr>
          <p:cNvCxnSpPr/>
          <p:nvPr/>
        </p:nvCxnSpPr>
        <p:spPr>
          <a:xfrm>
            <a:off x="5267325" y="5067619"/>
            <a:ext cx="0" cy="105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7D922C8-79C1-4701-88D6-60AEAC84E028}"/>
              </a:ext>
            </a:extLst>
          </p:cNvPr>
          <p:cNvSpPr txBox="1"/>
          <p:nvPr/>
        </p:nvSpPr>
        <p:spPr>
          <a:xfrm>
            <a:off x="3687494" y="6324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파일의 다운로드도 가능하다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C79812-672C-4693-AE7B-31048968EE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21" y="3810958"/>
            <a:ext cx="4371829" cy="2368074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16B0B17-47A7-49BE-9319-14DB434CD276}"/>
              </a:ext>
            </a:extLst>
          </p:cNvPr>
          <p:cNvCxnSpPr>
            <a:cxnSpLocks/>
          </p:cNvCxnSpPr>
          <p:nvPr/>
        </p:nvCxnSpPr>
        <p:spPr>
          <a:xfrm flipH="1">
            <a:off x="6696076" y="4808220"/>
            <a:ext cx="1777364" cy="151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40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F4998DB-8C6D-488A-8781-8516D61C7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92" y="889233"/>
            <a:ext cx="10072381" cy="550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게시판 목록 공통</a:t>
            </a:r>
            <a:r>
              <a:rPr lang="en-US" altLang="ko-KR" sz="1600" dirty="0"/>
              <a:t>, </a:t>
            </a:r>
            <a:r>
              <a:rPr lang="ko-KR" altLang="en-US" sz="1600" dirty="0"/>
              <a:t>검색기능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9071FB5-E571-4E49-8335-B3AF9E50F13C}"/>
              </a:ext>
            </a:extLst>
          </p:cNvPr>
          <p:cNvCxnSpPr>
            <a:cxnSpLocks/>
          </p:cNvCxnSpPr>
          <p:nvPr/>
        </p:nvCxnSpPr>
        <p:spPr>
          <a:xfrm flipH="1" flipV="1">
            <a:off x="3196206" y="2650921"/>
            <a:ext cx="482899" cy="16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DD556E-D9E4-4A21-B20E-58443A868096}"/>
              </a:ext>
            </a:extLst>
          </p:cNvPr>
          <p:cNvSpPr txBox="1"/>
          <p:nvPr/>
        </p:nvSpPr>
        <p:spPr>
          <a:xfrm>
            <a:off x="100669" y="2296747"/>
            <a:ext cx="3103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분류를 선택한다</a:t>
            </a:r>
            <a:r>
              <a:rPr lang="en-US" altLang="ko-KR" sz="1600" dirty="0"/>
              <a:t>!</a:t>
            </a:r>
          </a:p>
          <a:p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제목</a:t>
            </a:r>
            <a:r>
              <a:rPr lang="en-US" altLang="ko-KR" sz="1600" dirty="0"/>
              <a:t>, </a:t>
            </a:r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작성자 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F35EF3-2E3A-420E-9A50-E92F62CC420A}"/>
              </a:ext>
            </a:extLst>
          </p:cNvPr>
          <p:cNvCxnSpPr>
            <a:cxnSpLocks/>
          </p:cNvCxnSpPr>
          <p:nvPr/>
        </p:nvCxnSpPr>
        <p:spPr>
          <a:xfrm flipV="1">
            <a:off x="4708246" y="2511372"/>
            <a:ext cx="401277" cy="2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170F52-6A04-49F5-B0E7-6C60458E73B8}"/>
              </a:ext>
            </a:extLst>
          </p:cNvPr>
          <p:cNvSpPr txBox="1"/>
          <p:nvPr/>
        </p:nvSpPr>
        <p:spPr>
          <a:xfrm>
            <a:off x="5066269" y="1990646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검색하고 싶은 키워드를 </a:t>
            </a:r>
            <a:endParaRPr lang="en-US" altLang="ko-KR" sz="1600" dirty="0"/>
          </a:p>
          <a:p>
            <a:r>
              <a:rPr lang="ko-KR" altLang="en-US" sz="1600" dirty="0"/>
              <a:t>작성한다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890E69-7ABB-4E9F-9CCE-E030DD5555A2}"/>
              </a:ext>
            </a:extLst>
          </p:cNvPr>
          <p:cNvCxnSpPr>
            <a:cxnSpLocks/>
          </p:cNvCxnSpPr>
          <p:nvPr/>
        </p:nvCxnSpPr>
        <p:spPr>
          <a:xfrm flipV="1">
            <a:off x="6439057" y="2725123"/>
            <a:ext cx="541718" cy="11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EA490C-3B7F-418A-9277-85592BD54CA9}"/>
              </a:ext>
            </a:extLst>
          </p:cNvPr>
          <p:cNvSpPr txBox="1"/>
          <p:nvPr/>
        </p:nvSpPr>
        <p:spPr>
          <a:xfrm>
            <a:off x="7082479" y="2357885"/>
            <a:ext cx="2685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모두 완료되었으면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키워드를 검색한다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B22354-ED66-4206-91C4-DFB075120061}"/>
              </a:ext>
            </a:extLst>
          </p:cNvPr>
          <p:cNvSpPr/>
          <p:nvPr/>
        </p:nvSpPr>
        <p:spPr>
          <a:xfrm>
            <a:off x="7653271" y="3241286"/>
            <a:ext cx="425327" cy="2128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F63DE92-82D7-4330-9BE3-9FA0418C3E7A}"/>
              </a:ext>
            </a:extLst>
          </p:cNvPr>
          <p:cNvCxnSpPr>
            <a:cxnSpLocks/>
          </p:cNvCxnSpPr>
          <p:nvPr/>
        </p:nvCxnSpPr>
        <p:spPr>
          <a:xfrm>
            <a:off x="7865934" y="3462933"/>
            <a:ext cx="212664" cy="231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82D1D5-5894-49D3-83AC-4A572076B30C}"/>
              </a:ext>
            </a:extLst>
          </p:cNvPr>
          <p:cNvSpPr txBox="1"/>
          <p:nvPr/>
        </p:nvSpPr>
        <p:spPr>
          <a:xfrm>
            <a:off x="7047887" y="3828430"/>
            <a:ext cx="285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분류</a:t>
            </a:r>
            <a:r>
              <a:rPr lang="en-US" altLang="ko-KR" sz="1600" dirty="0"/>
              <a:t>-</a:t>
            </a:r>
            <a:r>
              <a:rPr lang="ko-KR" altLang="en-US" sz="1600" dirty="0"/>
              <a:t>키워드 조건에 일치하는 게시물이 검색된다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91539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(FAQ)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60EE2-3ABA-4A1A-B11A-2179A5849E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7" y="1614916"/>
            <a:ext cx="4700546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1EE1F-2775-44AE-A79C-4143A78A1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49" y="1614916"/>
            <a:ext cx="4700546" cy="2546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171328" y="4320540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8716908" y="4320540"/>
            <a:ext cx="170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 </a:t>
            </a:r>
            <a:r>
              <a:rPr lang="ko-KR" altLang="en-US" dirty="0"/>
              <a:t>상세 보기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523220" y="3429000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994693" y="5234095"/>
            <a:ext cx="3293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</a:t>
            </a:r>
            <a:r>
              <a:rPr lang="en-US" altLang="ko-KR" sz="1200" dirty="0"/>
              <a:t>FAQ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495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D3979-0207-4FCD-A215-F66BB92D1A2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고객센터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79E4D-B75D-4BC3-9F99-E32BB39B7D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01" y="585591"/>
            <a:ext cx="527711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53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3903AE-B7CF-4F37-B8C6-9348B5C5AF3B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59F9E-F5FB-4F90-8378-0922EC21C941}"/>
              </a:ext>
            </a:extLst>
          </p:cNvPr>
          <p:cNvSpPr txBox="1"/>
          <p:nvPr/>
        </p:nvSpPr>
        <p:spPr>
          <a:xfrm>
            <a:off x="2266912" y="452814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</a:t>
            </a:r>
            <a:r>
              <a:rPr lang="en-US" altLang="ko-KR" dirty="0"/>
              <a:t> </a:t>
            </a:r>
            <a:r>
              <a:rPr lang="ko-KR" altLang="en-US" dirty="0"/>
              <a:t>목록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C908F-F68E-4AB0-B002-05B5979746A3}"/>
              </a:ext>
            </a:extLst>
          </p:cNvPr>
          <p:cNvSpPr txBox="1"/>
          <p:nvPr/>
        </p:nvSpPr>
        <p:spPr>
          <a:xfrm>
            <a:off x="7893948" y="4528143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유실물 안내</a:t>
            </a:r>
            <a:r>
              <a:rPr lang="en-US" altLang="ko-KR" dirty="0"/>
              <a:t> </a:t>
            </a:r>
            <a:r>
              <a:rPr lang="ko-KR" altLang="en-US" dirty="0"/>
              <a:t>상세 보기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6770-37D2-4486-B483-35D7A563D9B8}"/>
              </a:ext>
            </a:extLst>
          </p:cNvPr>
          <p:cNvSpPr txBox="1"/>
          <p:nvPr/>
        </p:nvSpPr>
        <p:spPr>
          <a:xfrm>
            <a:off x="8788610" y="5234095"/>
            <a:ext cx="3469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목록 버튼 클릭 시 유실물</a:t>
            </a:r>
            <a:r>
              <a:rPr lang="en-US" altLang="ko-KR" sz="1200" dirty="0"/>
              <a:t> </a:t>
            </a:r>
            <a:r>
              <a:rPr lang="ko-KR" altLang="en-US" sz="1200" dirty="0"/>
              <a:t>목록으로 되돌아간다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8114B-8019-4C3D-854E-2EBD2209C2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9" y="1614916"/>
            <a:ext cx="5170598" cy="2800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2C166C-0270-483E-BC5D-0B810EC0A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87" y="1614916"/>
            <a:ext cx="5170598" cy="28007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8A0C1FA-BF04-43C8-A336-464EDCAFF5D9}"/>
              </a:ext>
            </a:extLst>
          </p:cNvPr>
          <p:cNvCxnSpPr/>
          <p:nvPr/>
        </p:nvCxnSpPr>
        <p:spPr>
          <a:xfrm>
            <a:off x="10656569" y="3413498"/>
            <a:ext cx="236220" cy="181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4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B42B67-357A-4DB3-99DB-88D466FB585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안내사항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D59FEE-8415-4DCC-BB9C-CE62BCA0A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94" y="358110"/>
            <a:ext cx="445155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A75C815-2417-49DB-9131-998DAC883A52}"/>
              </a:ext>
            </a:extLst>
          </p:cNvPr>
          <p:cNvCxnSpPr>
            <a:cxnSpLocks/>
          </p:cNvCxnSpPr>
          <p:nvPr/>
        </p:nvCxnSpPr>
        <p:spPr>
          <a:xfrm>
            <a:off x="6180705" y="4282440"/>
            <a:ext cx="19583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C5667E4-0252-44AD-BF93-5E548437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64" y="3658465"/>
            <a:ext cx="3877216" cy="1247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A1D8F9-A5CE-488A-AE36-EC85D52C27EC}"/>
              </a:ext>
            </a:extLst>
          </p:cNvPr>
          <p:cNvSpPr txBox="1"/>
          <p:nvPr/>
        </p:nvSpPr>
        <p:spPr>
          <a:xfrm>
            <a:off x="8953500" y="5172075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다운로드가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487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8E6F69-2D8B-4EB4-9364-94615A8B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53" y="493124"/>
            <a:ext cx="10343769" cy="560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223127" y="3984586"/>
            <a:ext cx="286567" cy="95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968878" y="503080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일반 사용자는 질문을 작성할 수 있도록 </a:t>
            </a:r>
            <a:endParaRPr lang="en-US" altLang="ko-KR" sz="1600" dirty="0"/>
          </a:p>
          <a:p>
            <a:r>
              <a:rPr lang="ko-KR" altLang="en-US" sz="1600" dirty="0"/>
              <a:t>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405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E5EA64-DEE3-456A-A791-AF85A70F393C}"/>
              </a:ext>
            </a:extLst>
          </p:cNvPr>
          <p:cNvGrpSpPr/>
          <p:nvPr/>
        </p:nvGrpSpPr>
        <p:grpSpPr>
          <a:xfrm>
            <a:off x="0" y="5802396"/>
            <a:ext cx="12192000" cy="1063245"/>
            <a:chOff x="809456" y="5802390"/>
            <a:chExt cx="5280969" cy="462651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2585963-459F-4494-A2D9-F32FC94E0C96}"/>
                </a:ext>
              </a:extLst>
            </p:cNvPr>
            <p:cNvCxnSpPr>
              <a:cxnSpLocks/>
            </p:cNvCxnSpPr>
            <p:nvPr/>
          </p:nvCxnSpPr>
          <p:spPr>
            <a:xfrm>
              <a:off x="809456" y="5802390"/>
              <a:ext cx="528096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42943A-AF6A-4BD6-86B5-CB5F40C25DD7}"/>
                </a:ext>
              </a:extLst>
            </p:cNvPr>
            <p:cNvSpPr/>
            <p:nvPr/>
          </p:nvSpPr>
          <p:spPr>
            <a:xfrm>
              <a:off x="815031" y="5802390"/>
              <a:ext cx="5275394" cy="4593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E50519-9AD3-439C-96FE-23F15F6B76B1}"/>
                </a:ext>
              </a:extLst>
            </p:cNvPr>
            <p:cNvSpPr txBox="1"/>
            <p:nvPr/>
          </p:nvSpPr>
          <p:spPr>
            <a:xfrm>
              <a:off x="1043521" y="5890649"/>
              <a:ext cx="1149045" cy="24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panose="04030805050802020D02" pitchFamily="82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panose="04030805050802020D02" pitchFamily="8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0D53DE-4399-4DB5-8FD2-F9E8042DCEEE}"/>
                </a:ext>
              </a:extLst>
            </p:cNvPr>
            <p:cNvSpPr txBox="1"/>
            <p:nvPr/>
          </p:nvSpPr>
          <p:spPr>
            <a:xfrm>
              <a:off x="1818342" y="5823094"/>
              <a:ext cx="2235134" cy="441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상호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주식회사 시알엑스</a:t>
              </a:r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대표자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추승보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김의겸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이영진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오동수</a:t>
              </a: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사업자등록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000-11-222222</a:t>
              </a:r>
              <a:endParaRPr lang="ko-KR" altLang="en-US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통신판매업신고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: 2024-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대전서구</a:t>
              </a:r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-1005</a:t>
              </a:r>
              <a:r>
                <a:rPr lang="ko-KR" altLang="en-US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호</a:t>
              </a:r>
            </a:p>
            <a:p>
              <a:endParaRPr lang="en-US" altLang="ko-KR" sz="100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en-US" altLang="ko-KR" sz="100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Copyright 2024. CRX INC. All rights reserved.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74B4CF-C27E-465E-9CBF-AB951C66331A}"/>
                </a:ext>
              </a:extLst>
            </p:cNvPr>
            <p:cNvSpPr txBox="1"/>
            <p:nvPr/>
          </p:nvSpPr>
          <p:spPr>
            <a:xfrm>
              <a:off x="5117023" y="5957611"/>
              <a:ext cx="788477" cy="1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고객센터</a:t>
              </a:r>
              <a:endParaRPr lang="en-US" altLang="ko-KR" sz="1000" b="1" dirty="0">
                <a:solidFill>
                  <a:schemeClr val="tx2">
                    <a:lumMod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r>
                <a:rPr lang="ko-KR" altLang="en-US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대표전화</a:t>
              </a:r>
              <a:r>
                <a:rPr lang="en-US" altLang="ko-KR" sz="1000" dirty="0">
                  <a:solidFill>
                    <a:schemeClr val="tx2">
                      <a:lumMod val="75000"/>
                    </a:schemeClr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1005-1005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A70EAF-DC98-45FE-B201-54E263601F06}"/>
              </a:ext>
            </a:extLst>
          </p:cNvPr>
          <p:cNvSpPr txBox="1"/>
          <p:nvPr/>
        </p:nvSpPr>
        <p:spPr>
          <a:xfrm>
            <a:off x="2006367" y="2376424"/>
            <a:ext cx="8179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229972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2BAC5A-4A6B-405B-AB29-5D5BF51F3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97" y="665887"/>
            <a:ext cx="10129193" cy="5486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56556" y="4148224"/>
            <a:ext cx="354122" cy="88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1596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522F67-CDF0-4005-AD3F-3436F2D0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7" y="5688089"/>
            <a:ext cx="7286625" cy="10191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242767" y="4140535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3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B25E32B-F854-477C-9629-D075C633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543869"/>
            <a:ext cx="10134600" cy="5489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29472" y="37237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427475" y="4207667"/>
            <a:ext cx="299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‘</a:t>
            </a:r>
            <a:r>
              <a:rPr lang="ko-KR" altLang="en-US" sz="1600" dirty="0"/>
              <a:t>글을 작성한 사용자</a:t>
            </a:r>
            <a:r>
              <a:rPr lang="en-US" altLang="ko-KR" sz="1600" dirty="0"/>
              <a:t>’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397315" y="4274778"/>
            <a:ext cx="2491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Q&amp;A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39122" y="37878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16597" y="34717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C774AD-7E9B-4500-A649-8B0A75BA1861}"/>
              </a:ext>
            </a:extLst>
          </p:cNvPr>
          <p:cNvSpPr/>
          <p:nvPr/>
        </p:nvSpPr>
        <p:spPr>
          <a:xfrm>
            <a:off x="8318504" y="996950"/>
            <a:ext cx="454025" cy="17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42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48D60D-D1A6-475C-8CFD-852694611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21" y="495300"/>
            <a:ext cx="10220021" cy="5535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143344" y="4168528"/>
            <a:ext cx="397156" cy="79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304686" y="35225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96A9-0BF2-475F-B483-F7501A0D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70" y="5346701"/>
            <a:ext cx="8996629" cy="12919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315150" y="4305300"/>
            <a:ext cx="0" cy="1624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9672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D506E3-5FB8-43F5-A642-CBBEE2DE6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02" y="546100"/>
            <a:ext cx="10644554" cy="576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(Q&amp;A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180078" y="3968911"/>
            <a:ext cx="341122" cy="815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2501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AAE357-F08B-47F1-9EFD-DC6C03D3B37E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종합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6E0AE-B3F1-4841-A882-0A1AEECB2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72" y="1499201"/>
            <a:ext cx="2353345" cy="3199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04FDE-68D6-43FF-8411-2F5CDC24C8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7" y="1499201"/>
            <a:ext cx="3138275" cy="3199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E5B48E-3A50-4FD4-82A7-81DAA4CF23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7" y="1499201"/>
            <a:ext cx="3536545" cy="319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AE8D-3F74-489C-ABF3-C44A50A825C1}"/>
              </a:ext>
            </a:extLst>
          </p:cNvPr>
          <p:cNvSpPr txBox="1"/>
          <p:nvPr/>
        </p:nvSpPr>
        <p:spPr>
          <a:xfrm>
            <a:off x="714465" y="5053159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열차서비스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2A7ED-18D5-4C7E-93AD-4920872A9173}"/>
              </a:ext>
            </a:extLst>
          </p:cNvPr>
          <p:cNvSpPr txBox="1"/>
          <p:nvPr/>
        </p:nvSpPr>
        <p:spPr>
          <a:xfrm>
            <a:off x="4304888" y="5053159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연계교통서비스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3D102F-DD7E-468A-BC97-30579B1885F3}"/>
              </a:ext>
            </a:extLst>
          </p:cNvPr>
          <p:cNvSpPr txBox="1"/>
          <p:nvPr/>
        </p:nvSpPr>
        <p:spPr>
          <a:xfrm>
            <a:off x="8141802" y="505315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종합이용안내 </a:t>
            </a:r>
            <a:r>
              <a:rPr lang="en-US" altLang="ko-KR" dirty="0"/>
              <a:t>- </a:t>
            </a:r>
            <a:r>
              <a:rPr lang="ko-KR" altLang="en-US" dirty="0"/>
              <a:t>휠체어서비스</a:t>
            </a:r>
          </a:p>
        </p:txBody>
      </p:sp>
    </p:spTree>
    <p:extLst>
      <p:ext uri="{BB962C8B-B14F-4D97-AF65-F5344CB8AC3E}">
        <p14:creationId xmlns:p14="http://schemas.microsoft.com/office/powerpoint/2010/main" val="3932334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20BAC5-98D0-4A98-9691-8B5852325AA0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승차권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56B6F-E3AF-466B-8FD2-2E18271BF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64" y="1260730"/>
            <a:ext cx="3729831" cy="3519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EF6D96-4A54-4B07-80F0-1A807F059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96" y="1260731"/>
            <a:ext cx="1982915" cy="351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F35609-FB84-40B0-B1FC-5D12C4A16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939" y="1260731"/>
            <a:ext cx="3707645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61DB2-22CB-42A6-88DD-69E3E676ECDD}"/>
              </a:ext>
            </a:extLst>
          </p:cNvPr>
          <p:cNvSpPr txBox="1"/>
          <p:nvPr/>
        </p:nvSpPr>
        <p:spPr>
          <a:xfrm>
            <a:off x="373765" y="5123902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승차권 구입</a:t>
            </a:r>
            <a:r>
              <a:rPr lang="en-US" altLang="ko-KR" dirty="0"/>
              <a:t>/</a:t>
            </a:r>
            <a:r>
              <a:rPr lang="ko-KR" altLang="en-US" dirty="0"/>
              <a:t>환불</a:t>
            </a:r>
            <a:r>
              <a:rPr lang="en-US" altLang="ko-KR" dirty="0"/>
              <a:t>/</a:t>
            </a:r>
            <a:r>
              <a:rPr lang="ko-KR" altLang="en-US" dirty="0"/>
              <a:t>분실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BC2A8-1913-45E6-8631-963EFD4874E8}"/>
              </a:ext>
            </a:extLst>
          </p:cNvPr>
          <p:cNvSpPr txBox="1"/>
          <p:nvPr/>
        </p:nvSpPr>
        <p:spPr>
          <a:xfrm>
            <a:off x="5652611" y="3164527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계좌이체 신청으로 이동하는 버튼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7583533-2916-45EF-BE3B-2D8B2B6CED6F}"/>
              </a:ext>
            </a:extLst>
          </p:cNvPr>
          <p:cNvCxnSpPr/>
          <p:nvPr/>
        </p:nvCxnSpPr>
        <p:spPr>
          <a:xfrm>
            <a:off x="5488784" y="3276600"/>
            <a:ext cx="207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96C1C7-31AF-4408-AA48-CE9650183644}"/>
              </a:ext>
            </a:extLst>
          </p:cNvPr>
          <p:cNvSpPr txBox="1"/>
          <p:nvPr/>
        </p:nvSpPr>
        <p:spPr>
          <a:xfrm>
            <a:off x="10052050" y="2752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운임표 다운로드 버튼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9B7BB-EBD6-484B-B712-4B54B2D2B37C}"/>
              </a:ext>
            </a:extLst>
          </p:cNvPr>
          <p:cNvSpPr txBox="1"/>
          <p:nvPr/>
        </p:nvSpPr>
        <p:spPr>
          <a:xfrm>
            <a:off x="10052050" y="3387725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 시간표 다운로드 버튼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7F7429-7D58-4B83-9B41-99ABDDB7587E}"/>
              </a:ext>
            </a:extLst>
          </p:cNvPr>
          <p:cNvCxnSpPr/>
          <p:nvPr/>
        </p:nvCxnSpPr>
        <p:spPr>
          <a:xfrm>
            <a:off x="10028239" y="2867591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B935EDF-3253-408C-A0E9-BA79C0CCE164}"/>
              </a:ext>
            </a:extLst>
          </p:cNvPr>
          <p:cNvCxnSpPr/>
          <p:nvPr/>
        </p:nvCxnSpPr>
        <p:spPr>
          <a:xfrm>
            <a:off x="10028238" y="3495447"/>
            <a:ext cx="11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83A926-8640-4C21-B100-1425CD02C865}"/>
              </a:ext>
            </a:extLst>
          </p:cNvPr>
          <p:cNvSpPr txBox="1"/>
          <p:nvPr/>
        </p:nvSpPr>
        <p:spPr>
          <a:xfrm>
            <a:off x="8606304" y="4108450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어도비 리더 다운로드 버튼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BA3B35-7C33-426F-980D-ACEC802F8D7D}"/>
              </a:ext>
            </a:extLst>
          </p:cNvPr>
          <p:cNvCxnSpPr>
            <a:cxnSpLocks/>
          </p:cNvCxnSpPr>
          <p:nvPr/>
        </p:nvCxnSpPr>
        <p:spPr>
          <a:xfrm>
            <a:off x="9295973" y="3829050"/>
            <a:ext cx="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9F5340-208A-43C1-9316-7C7F93D16748}"/>
              </a:ext>
            </a:extLst>
          </p:cNvPr>
          <p:cNvSpPr txBox="1"/>
          <p:nvPr/>
        </p:nvSpPr>
        <p:spPr>
          <a:xfrm>
            <a:off x="4211154" y="5117635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</a:t>
            </a:r>
            <a:r>
              <a:rPr lang="en-US" altLang="ko-KR" dirty="0"/>
              <a:t>/</a:t>
            </a:r>
            <a:r>
              <a:rPr lang="ko-KR" altLang="en-US" dirty="0"/>
              <a:t>운행중지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0BFE67-A6D4-4D01-B127-20C39C406458}"/>
              </a:ext>
            </a:extLst>
          </p:cNvPr>
          <p:cNvSpPr txBox="1"/>
          <p:nvPr/>
        </p:nvSpPr>
        <p:spPr>
          <a:xfrm>
            <a:off x="8667190" y="515138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열차운임 및 시간표</a:t>
            </a:r>
          </a:p>
        </p:txBody>
      </p:sp>
    </p:spTree>
    <p:extLst>
      <p:ext uri="{BB962C8B-B14F-4D97-AF65-F5344CB8AC3E}">
        <p14:creationId xmlns:p14="http://schemas.microsoft.com/office/powerpoint/2010/main" val="2779145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72CA9-6798-4D56-8E8C-99382AAEDFD2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정차역 이용안내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D03CD9-A0E5-465A-BE24-ADB41CC61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30" y="852742"/>
            <a:ext cx="4429941" cy="51525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FB918E-53A5-419B-8695-CB8E32364E1C}"/>
              </a:ext>
            </a:extLst>
          </p:cNvPr>
          <p:cNvCxnSpPr/>
          <p:nvPr/>
        </p:nvCxnSpPr>
        <p:spPr>
          <a:xfrm flipH="1">
            <a:off x="2467990" y="3693112"/>
            <a:ext cx="1589103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96D546-7033-45E0-859B-A924C768BFEF}"/>
              </a:ext>
            </a:extLst>
          </p:cNvPr>
          <p:cNvSpPr txBox="1"/>
          <p:nvPr/>
        </p:nvSpPr>
        <p:spPr>
          <a:xfrm>
            <a:off x="763480" y="4332301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카카오지도로 역의 위치를 표시했다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809DA16-4FF2-4AA3-B31B-7209B938AD94}"/>
              </a:ext>
            </a:extLst>
          </p:cNvPr>
          <p:cNvCxnSpPr/>
          <p:nvPr/>
        </p:nvCxnSpPr>
        <p:spPr>
          <a:xfrm>
            <a:off x="7341833" y="3693112"/>
            <a:ext cx="1207363" cy="701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D0FDC5-50B9-4CE6-BC55-859B9517DF8B}"/>
              </a:ext>
            </a:extLst>
          </p:cNvPr>
          <p:cNvSpPr txBox="1"/>
          <p:nvPr/>
        </p:nvSpPr>
        <p:spPr>
          <a:xfrm>
            <a:off x="8762258" y="436781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496941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952A2-4BE6-4D6C-92D1-4F2ABE9F2E19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지연배상신청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C95E04-1DDB-48E7-A16C-ED9D656ED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91" y="738628"/>
            <a:ext cx="6555220" cy="4733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70DBB-C679-4FD6-A8B3-EAF018453FCE}"/>
              </a:ext>
            </a:extLst>
          </p:cNvPr>
          <p:cNvSpPr txBox="1"/>
          <p:nvPr/>
        </p:nvSpPr>
        <p:spPr>
          <a:xfrm>
            <a:off x="4126729" y="555167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열차지연 시 교통비 지급 안내문</a:t>
            </a:r>
          </a:p>
        </p:txBody>
      </p:sp>
    </p:spTree>
    <p:extLst>
      <p:ext uri="{BB962C8B-B14F-4D97-AF65-F5344CB8AC3E}">
        <p14:creationId xmlns:p14="http://schemas.microsoft.com/office/powerpoint/2010/main" val="29825054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3E458D-0D13-4AE2-A354-F8354668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50" y="489718"/>
            <a:ext cx="8891193" cy="5642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EB4CB-9DB0-4880-88F3-7D36CB0E5D94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지연료 계좌반환 신청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0B41C79-1B5A-414D-8247-958BB463D96E}"/>
              </a:ext>
            </a:extLst>
          </p:cNvPr>
          <p:cNvCxnSpPr>
            <a:cxnSpLocks/>
          </p:cNvCxnSpPr>
          <p:nvPr/>
        </p:nvCxnSpPr>
        <p:spPr>
          <a:xfrm flipH="1">
            <a:off x="6820250" y="6132352"/>
            <a:ext cx="161460" cy="23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5F57BE-0D6A-4FBB-9A16-9C128A00987F}"/>
              </a:ext>
            </a:extLst>
          </p:cNvPr>
          <p:cNvSpPr txBox="1"/>
          <p:nvPr/>
        </p:nvSpPr>
        <p:spPr>
          <a:xfrm>
            <a:off x="2335906" y="6406382"/>
            <a:ext cx="830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입력폼에 대해서 유효성 검사를 완료하면 계좌반환 신청 제출이 완료된다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FB0C8-0DEE-4E2F-8FBF-9A59B9FDA8B2}"/>
              </a:ext>
            </a:extLst>
          </p:cNvPr>
          <p:cNvCxnSpPr>
            <a:cxnSpLocks/>
          </p:cNvCxnSpPr>
          <p:nvPr/>
        </p:nvCxnSpPr>
        <p:spPr>
          <a:xfrm>
            <a:off x="6820250" y="4817902"/>
            <a:ext cx="933100" cy="51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C5C3E4-51CF-43C1-87CE-F13254B9DE13}"/>
              </a:ext>
            </a:extLst>
          </p:cNvPr>
          <p:cNvSpPr txBox="1"/>
          <p:nvPr/>
        </p:nvSpPr>
        <p:spPr>
          <a:xfrm>
            <a:off x="7886700" y="5036798"/>
            <a:ext cx="4343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6</a:t>
            </a:r>
            <a:r>
              <a:rPr lang="ko-KR" altLang="en-US" dirty="0"/>
              <a:t>자리 </a:t>
            </a:r>
            <a:r>
              <a:rPr lang="en-US" altLang="ko-KR" dirty="0"/>
              <a:t>~ </a:t>
            </a:r>
            <a:r>
              <a:rPr lang="ko-KR" altLang="en-US" dirty="0"/>
              <a:t>최대 </a:t>
            </a:r>
            <a:r>
              <a:rPr lang="en-US" altLang="ko-KR" dirty="0"/>
              <a:t>8</a:t>
            </a:r>
            <a:r>
              <a:rPr lang="ko-KR" altLang="en-US" dirty="0"/>
              <a:t>자리의 올바른 </a:t>
            </a:r>
            <a:endParaRPr lang="en-US" altLang="ko-KR" dirty="0"/>
          </a:p>
          <a:p>
            <a:r>
              <a:rPr lang="ko-KR" altLang="en-US" dirty="0"/>
              <a:t>숫자</a:t>
            </a:r>
            <a:r>
              <a:rPr lang="en-US" altLang="ko-KR" dirty="0"/>
              <a:t>(apply_num)</a:t>
            </a:r>
            <a:r>
              <a:rPr lang="ko-KR" altLang="en-US" dirty="0"/>
              <a:t>을 입력 후 승차권 인증 버튼을 클릭 시 아래 환불예정금액에 </a:t>
            </a:r>
            <a:r>
              <a:rPr lang="en-US" altLang="ko-KR" dirty="0"/>
              <a:t>coin </a:t>
            </a:r>
            <a:r>
              <a:rPr lang="ko-KR" altLang="en-US" dirty="0"/>
              <a:t>혹은 </a:t>
            </a:r>
            <a:r>
              <a:rPr lang="en-US" altLang="ko-KR" dirty="0"/>
              <a:t>totalCharge</a:t>
            </a:r>
            <a:r>
              <a:rPr lang="ko-KR" altLang="en-US" dirty="0"/>
              <a:t>의 값이 출력된다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929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23AD6C-BCBB-4A9A-A078-5F263439D556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8CA618-8F98-4221-8F03-E42223D72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5" y="2097973"/>
            <a:ext cx="4089583" cy="2542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3EE14-BE05-4995-9C80-0EAF4405FD81}"/>
              </a:ext>
            </a:extLst>
          </p:cNvPr>
          <p:cNvSpPr txBox="1"/>
          <p:nvPr/>
        </p:nvSpPr>
        <p:spPr>
          <a:xfrm>
            <a:off x="920133" y="467937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52AAC8-8DCF-444A-A71F-666D7433B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2" y="3677111"/>
            <a:ext cx="3384289" cy="2908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8556C-BDD2-43F8-B848-64B1E7A6F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08" y="360119"/>
            <a:ext cx="3384289" cy="290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3DEDF9-E861-44FE-B089-9055D18FB9DA}"/>
              </a:ext>
            </a:extLst>
          </p:cNvPr>
          <p:cNvSpPr txBox="1"/>
          <p:nvPr/>
        </p:nvSpPr>
        <p:spPr>
          <a:xfrm>
            <a:off x="8848226" y="4912998"/>
            <a:ext cx="334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예약 인원을 체크하지 않고 장바구니에 추가하려고 하면 </a:t>
            </a:r>
            <a:r>
              <a:rPr lang="en-US" altLang="ko-KR" sz="1050" dirty="0"/>
              <a:t>alert </a:t>
            </a:r>
            <a:r>
              <a:rPr lang="ko-KR" altLang="en-US" sz="1050" dirty="0"/>
              <a:t>출력된다</a:t>
            </a:r>
            <a:r>
              <a:rPr lang="en-US" altLang="ko-KR" sz="10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0A7FD-6E76-4071-A6AE-10E6F0281719}"/>
              </a:ext>
            </a:extLst>
          </p:cNvPr>
          <p:cNvSpPr txBox="1"/>
          <p:nvPr/>
        </p:nvSpPr>
        <p:spPr>
          <a:xfrm>
            <a:off x="8839082" y="160934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관광열차 상품 정보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A97C8C7-EB31-43B6-9C35-BB6F87397F44}"/>
              </a:ext>
            </a:extLst>
          </p:cNvPr>
          <p:cNvCxnSpPr/>
          <p:nvPr/>
        </p:nvCxnSpPr>
        <p:spPr>
          <a:xfrm flipV="1">
            <a:off x="3493008" y="2167128"/>
            <a:ext cx="1907900" cy="97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98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사용자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일반예매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목록</a:t>
            </a:r>
            <a:endParaRPr lang="ko-KR" altLang="en-US" sz="16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69B1A5-6686-42BC-A035-371FE332DE4C}"/>
              </a:ext>
            </a:extLst>
          </p:cNvPr>
          <p:cNvSpPr/>
          <p:nvPr/>
        </p:nvSpPr>
        <p:spPr>
          <a:xfrm>
            <a:off x="62401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열차서비스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목록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5844208-9029-4B9F-BB66-8DFB36D979D8}"/>
              </a:ext>
            </a:extLst>
          </p:cNvPr>
          <p:cNvSpPr/>
          <p:nvPr/>
        </p:nvSpPr>
        <p:spPr>
          <a:xfrm>
            <a:off x="24171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FED2B30-90B8-4E7C-A056-79CF37DA9CAA}"/>
              </a:ext>
            </a:extLst>
          </p:cNvPr>
          <p:cNvSpPr/>
          <p:nvPr/>
        </p:nvSpPr>
        <p:spPr>
          <a:xfrm>
            <a:off x="6239805" y="2672632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F4E3365-C8DF-473E-B6DF-65E76E30DA88}"/>
              </a:ext>
            </a:extLst>
          </p:cNvPr>
          <p:cNvSpPr/>
          <p:nvPr/>
        </p:nvSpPr>
        <p:spPr>
          <a:xfrm>
            <a:off x="8150505" y="2672632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상세</a:t>
            </a:r>
            <a:endParaRPr lang="ko-KR" altLang="en-US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상세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4725945-7F51-48A1-ACE4-6611A0BFC92A}"/>
              </a:ext>
            </a:extLst>
          </p:cNvPr>
          <p:cNvSpPr/>
          <p:nvPr/>
        </p:nvSpPr>
        <p:spPr>
          <a:xfrm>
            <a:off x="8150505" y="4145204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2FB519-494A-4356-A517-3C8DD5FC63BF}"/>
              </a:ext>
            </a:extLst>
          </p:cNvPr>
          <p:cNvSpPr/>
          <p:nvPr/>
        </p:nvSpPr>
        <p:spPr>
          <a:xfrm>
            <a:off x="265867" y="5411894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step4</a:t>
            </a:r>
            <a:endParaRPr lang="ko-KR" altLang="en-US" sz="16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E2EDF75-1B88-4D0E-8C8F-DFE9EA5960FC}"/>
              </a:ext>
            </a:extLst>
          </p:cNvPr>
          <p:cNvSpPr/>
          <p:nvPr/>
        </p:nvSpPr>
        <p:spPr>
          <a:xfrm>
            <a:off x="10019564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마이페이지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3855C82-54E0-4398-B2D9-B69506218BEB}"/>
              </a:ext>
            </a:extLst>
          </p:cNvPr>
          <p:cNvSpPr/>
          <p:nvPr/>
        </p:nvSpPr>
        <p:spPr>
          <a:xfrm>
            <a:off x="10019261" y="5669391"/>
            <a:ext cx="1588168" cy="1052628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6EE190-E5B9-43B8-86A7-520FD127F322}"/>
              </a:ext>
            </a:extLst>
          </p:cNvPr>
          <p:cNvSpPr/>
          <p:nvPr/>
        </p:nvSpPr>
        <p:spPr>
          <a:xfrm>
            <a:off x="8150505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장바구니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136050F-0540-4D0E-ADF9-45848C280399}"/>
              </a:ext>
            </a:extLst>
          </p:cNvPr>
          <p:cNvSpPr/>
          <p:nvPr/>
        </p:nvSpPr>
        <p:spPr>
          <a:xfrm>
            <a:off x="8150202" y="5669391"/>
            <a:ext cx="1588168" cy="1052628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226BD2-4F10-46E3-9CF0-1F806AE2390D}"/>
              </a:ext>
            </a:extLst>
          </p:cNvPr>
          <p:cNvSpPr/>
          <p:nvPr/>
        </p:nvSpPr>
        <p:spPr>
          <a:xfrm>
            <a:off x="2416485" y="3887707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예약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05B230E-A7B4-4B57-92EC-43A0A0202264}"/>
              </a:ext>
            </a:extLst>
          </p:cNvPr>
          <p:cNvSpPr/>
          <p:nvPr/>
        </p:nvSpPr>
        <p:spPr>
          <a:xfrm>
            <a:off x="2417125" y="4145204"/>
            <a:ext cx="1588168" cy="1052628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1FBA52-11BF-4116-8C3B-F237813F86C8}"/>
              </a:ext>
            </a:extLst>
          </p:cNvPr>
          <p:cNvSpPr/>
          <p:nvPr/>
        </p:nvSpPr>
        <p:spPr>
          <a:xfrm>
            <a:off x="2417427" y="5411894"/>
            <a:ext cx="1588168" cy="292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B3600-087A-47EF-B7DA-07EAF73C0CCF}"/>
              </a:ext>
            </a:extLst>
          </p:cNvPr>
          <p:cNvSpPr/>
          <p:nvPr/>
        </p:nvSpPr>
        <p:spPr>
          <a:xfrm>
            <a:off x="2417125" y="5669391"/>
            <a:ext cx="1588168" cy="1052628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7071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50CDD-892F-4CD9-B6AC-03AB29F1F9BD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E16F9D-752E-4499-A00E-DB19E4E6E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86" y="755555"/>
            <a:ext cx="4504489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A4429B-C402-4B92-900D-EA9A5854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12" y="144688"/>
            <a:ext cx="3356293" cy="11664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3B75B0-EBB3-465C-853D-C3916DA86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6" y="5931486"/>
            <a:ext cx="8343900" cy="552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EB9F4-2D62-4052-84B0-4DB4241DBBD2}"/>
              </a:ext>
            </a:extLst>
          </p:cNvPr>
          <p:cNvSpPr txBox="1"/>
          <p:nvPr/>
        </p:nvSpPr>
        <p:spPr>
          <a:xfrm>
            <a:off x="455806" y="4644469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예약인원</a:t>
            </a:r>
            <a:r>
              <a:rPr lang="en-US" altLang="ko-KR" dirty="0"/>
              <a:t>, </a:t>
            </a:r>
            <a:r>
              <a:rPr lang="ko-KR" altLang="en-US" dirty="0"/>
              <a:t>날짜 선택 후 장바구니에 추가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C4A81A6-7F43-4A2F-A77C-924B6B988AF1}"/>
              </a:ext>
            </a:extLst>
          </p:cNvPr>
          <p:cNvCxnSpPr>
            <a:cxnSpLocks/>
          </p:cNvCxnSpPr>
          <p:nvPr/>
        </p:nvCxnSpPr>
        <p:spPr>
          <a:xfrm flipV="1">
            <a:off x="4939221" y="887767"/>
            <a:ext cx="1834441" cy="226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FAC5FF-013B-4199-AE20-6459E5FAE44C}"/>
              </a:ext>
            </a:extLst>
          </p:cNvPr>
          <p:cNvSpPr txBox="1"/>
          <p:nvPr/>
        </p:nvSpPr>
        <p:spPr>
          <a:xfrm>
            <a:off x="6303146" y="5457687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장바구니에 추가한 후 </a:t>
            </a:r>
            <a:r>
              <a:rPr lang="en-US" altLang="ko-KR" dirty="0"/>
              <a:t>DB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0B943C0-7FF6-4A94-8A4B-747BFB905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530" y="1945677"/>
            <a:ext cx="5170598" cy="280074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44B1C4-BC18-402C-A974-7ED7101D2D94}"/>
              </a:ext>
            </a:extLst>
          </p:cNvPr>
          <p:cNvCxnSpPr>
            <a:cxnSpLocks/>
          </p:cNvCxnSpPr>
          <p:nvPr/>
        </p:nvCxnSpPr>
        <p:spPr>
          <a:xfrm>
            <a:off x="8655730" y="1305020"/>
            <a:ext cx="0" cy="54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3E0576-5312-401A-9F4F-3A76EDC5DE7F}"/>
              </a:ext>
            </a:extLst>
          </p:cNvPr>
          <p:cNvSpPr txBox="1"/>
          <p:nvPr/>
        </p:nvSpPr>
        <p:spPr>
          <a:xfrm>
            <a:off x="9259409" y="5673523"/>
            <a:ext cx="258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10</a:t>
            </a:r>
            <a:r>
              <a:rPr lang="ko-KR" altLang="en-US" sz="1100" dirty="0">
                <a:solidFill>
                  <a:srgbClr val="C00000"/>
                </a:solidFill>
              </a:rPr>
              <a:t>분 내에 결제하지 않으면 튜플 삭제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E0DA1B-3A73-479B-BF89-7AB9FF756793}"/>
              </a:ext>
            </a:extLst>
          </p:cNvPr>
          <p:cNvCxnSpPr/>
          <p:nvPr/>
        </p:nvCxnSpPr>
        <p:spPr>
          <a:xfrm flipH="1">
            <a:off x="9774316" y="5913730"/>
            <a:ext cx="159798" cy="2029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9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0FC93F-F2DB-4821-900E-7319AB47AA4A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장바구니 결제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07F799-001F-4CD5-A11E-6FD49400BB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053915"/>
            <a:ext cx="3531588" cy="19129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895E5B-59BA-4D97-8E89-7DA6C33668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51" y="1037607"/>
            <a:ext cx="3531588" cy="1912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99AFC7-416D-4CBE-90D9-77132A30C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22" y="1037607"/>
            <a:ext cx="3531588" cy="191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FCD0B7-BE13-4657-88AB-083D09A6A9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36" y="3854413"/>
            <a:ext cx="3531588" cy="1912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3138E2-B6D7-4A8D-BEE7-675D3E6DA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13" y="3889928"/>
            <a:ext cx="3531588" cy="1912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B78849-0EEF-4A90-8704-7E2533D0D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" y="6291951"/>
            <a:ext cx="6375589" cy="4435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FB21052-2A84-4FB1-8016-0ACD9D4246A0}"/>
              </a:ext>
            </a:extLst>
          </p:cNvPr>
          <p:cNvCxnSpPr/>
          <p:nvPr/>
        </p:nvCxnSpPr>
        <p:spPr>
          <a:xfrm>
            <a:off x="3731884" y="2077375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FD996A-850D-4099-8C9B-EE3F9F6F6EE0}"/>
              </a:ext>
            </a:extLst>
          </p:cNvPr>
          <p:cNvCxnSpPr/>
          <p:nvPr/>
        </p:nvCxnSpPr>
        <p:spPr>
          <a:xfrm>
            <a:off x="8042696" y="2148397"/>
            <a:ext cx="3518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0C3269-D251-4F69-ADD3-A3D73F1B80D4}"/>
              </a:ext>
            </a:extLst>
          </p:cNvPr>
          <p:cNvCxnSpPr>
            <a:cxnSpLocks/>
          </p:cNvCxnSpPr>
          <p:nvPr/>
        </p:nvCxnSpPr>
        <p:spPr>
          <a:xfrm>
            <a:off x="10266830" y="3039327"/>
            <a:ext cx="10506" cy="67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D46457B-6048-4410-9F84-DBA4CC761A3F}"/>
              </a:ext>
            </a:extLst>
          </p:cNvPr>
          <p:cNvCxnSpPr>
            <a:cxnSpLocks/>
          </p:cNvCxnSpPr>
          <p:nvPr/>
        </p:nvCxnSpPr>
        <p:spPr>
          <a:xfrm flipH="1">
            <a:off x="6034054" y="4846400"/>
            <a:ext cx="2008642" cy="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6E2853-9365-479D-B497-37D331C654F7}"/>
              </a:ext>
            </a:extLst>
          </p:cNvPr>
          <p:cNvSpPr txBox="1"/>
          <p:nvPr/>
        </p:nvSpPr>
        <p:spPr>
          <a:xfrm>
            <a:off x="120120" y="2968307"/>
            <a:ext cx="350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장바구니 상품 선택 후 결제하기 버튼을 누르면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2FA1A5-140B-482A-8655-575F6165E644}"/>
              </a:ext>
            </a:extLst>
          </p:cNvPr>
          <p:cNvSpPr txBox="1"/>
          <p:nvPr/>
        </p:nvSpPr>
        <p:spPr>
          <a:xfrm>
            <a:off x="8877671" y="639254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이니시스</a:t>
            </a:r>
            <a:r>
              <a:rPr lang="ko-KR" altLang="en-US" sz="1400" dirty="0"/>
              <a:t> 결제 </a:t>
            </a:r>
            <a:r>
              <a:rPr lang="en-US" altLang="ko-KR" sz="1400" dirty="0" err="1"/>
              <a:t>api</a:t>
            </a:r>
            <a:r>
              <a:rPr lang="ko-KR" altLang="en-US" sz="1400" dirty="0"/>
              <a:t>의 결제 화면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641D82-1BFE-48C7-91CC-BD479747CE05}"/>
              </a:ext>
            </a:extLst>
          </p:cNvPr>
          <p:cNvSpPr txBox="1"/>
          <p:nvPr/>
        </p:nvSpPr>
        <p:spPr>
          <a:xfrm>
            <a:off x="5786120" y="4446673"/>
            <a:ext cx="2448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결제를 마치면 승차권 발권 완료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54CACC-98F8-4BF7-A2B5-C56CDF27021A}"/>
              </a:ext>
            </a:extLst>
          </p:cNvPr>
          <p:cNvSpPr txBox="1"/>
          <p:nvPr/>
        </p:nvSpPr>
        <p:spPr>
          <a:xfrm>
            <a:off x="1571336" y="6010185"/>
            <a:ext cx="4216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승차권 발권이 완료되면 </a:t>
            </a:r>
            <a:r>
              <a:rPr lang="en-US" altLang="ko-KR" sz="1200" dirty="0"/>
              <a:t>paytour </a:t>
            </a:r>
            <a:r>
              <a:rPr lang="ko-KR" altLang="en-US" sz="1200" dirty="0"/>
              <a:t>테이블에 </a:t>
            </a:r>
            <a:r>
              <a:rPr lang="en-US" altLang="ko-KR" sz="1200" dirty="0"/>
              <a:t>DB</a:t>
            </a:r>
            <a:r>
              <a:rPr lang="ko-KR" altLang="en-US" sz="1200" dirty="0"/>
              <a:t>가 저장된다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40892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C51E5-3967-4E83-8C39-9F2E353CA291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여행상품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관광열차 예매관리 및 환불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809FD-DDEC-4CD5-B74F-03F73F45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7173"/>
            <a:ext cx="6375589" cy="461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91DA9-4BBE-4DB8-9B33-E9E7089FA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3" y="714277"/>
            <a:ext cx="4700544" cy="2546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1022A4-DE61-46B3-8A92-B6DB1BF129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659460"/>
            <a:ext cx="4700544" cy="2546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83E20A-888F-4354-A085-05F6BAAB21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58" y="3735749"/>
            <a:ext cx="4700544" cy="25461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9909BF-BC6C-4897-8435-F9931FE5FC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5" y="3766272"/>
            <a:ext cx="4700544" cy="25461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E78CF-F271-4987-BA29-450CECFC27CC}"/>
              </a:ext>
            </a:extLst>
          </p:cNvPr>
          <p:cNvSpPr txBox="1"/>
          <p:nvPr/>
        </p:nvSpPr>
        <p:spPr>
          <a:xfrm>
            <a:off x="1564266" y="3249228"/>
            <a:ext cx="19832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예매 정보를 보여주는 페이지</a:t>
            </a:r>
            <a:r>
              <a:rPr lang="en-US" altLang="ko-KR" sz="1050" dirty="0"/>
              <a:t>!</a:t>
            </a:r>
          </a:p>
          <a:p>
            <a:r>
              <a:rPr lang="ko-KR" altLang="en-US" sz="1050" dirty="0"/>
              <a:t>여기서 환불 버튼을 누르면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E577F1-E273-4B64-AF1A-90C365FF26DB}"/>
              </a:ext>
            </a:extLst>
          </p:cNvPr>
          <p:cNvCxnSpPr/>
          <p:nvPr/>
        </p:nvCxnSpPr>
        <p:spPr>
          <a:xfrm flipV="1">
            <a:off x="3471169" y="1934072"/>
            <a:ext cx="3178206" cy="1568618"/>
          </a:xfrm>
          <a:prstGeom prst="bentConnector3">
            <a:avLst>
              <a:gd name="adj1" fmla="val 6452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E67CE2-2F61-4B3A-9FF5-8117D59CA210}"/>
              </a:ext>
            </a:extLst>
          </p:cNvPr>
          <p:cNvCxnSpPr/>
          <p:nvPr/>
        </p:nvCxnSpPr>
        <p:spPr>
          <a:xfrm>
            <a:off x="8646851" y="3178954"/>
            <a:ext cx="0" cy="44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558B71-2C4F-47AD-8359-09A5EED99833}"/>
              </a:ext>
            </a:extLst>
          </p:cNvPr>
          <p:cNvSpPr txBox="1"/>
          <p:nvPr/>
        </p:nvSpPr>
        <p:spPr>
          <a:xfrm>
            <a:off x="8726750" y="326040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환불 여부를 확인한다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91D5A3D-B7A5-4BD0-B216-668263813BF2}"/>
              </a:ext>
            </a:extLst>
          </p:cNvPr>
          <p:cNvCxnSpPr/>
          <p:nvPr/>
        </p:nvCxnSpPr>
        <p:spPr>
          <a:xfrm flipH="1">
            <a:off x="5442012" y="4891596"/>
            <a:ext cx="1065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B44210-34C4-4774-91CB-0C094408F795}"/>
              </a:ext>
            </a:extLst>
          </p:cNvPr>
          <p:cNvSpPr txBox="1"/>
          <p:nvPr/>
        </p:nvSpPr>
        <p:spPr>
          <a:xfrm>
            <a:off x="6800295" y="6454065"/>
            <a:ext cx="4503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환불된 상품은 </a:t>
            </a:r>
            <a:r>
              <a:rPr lang="en-US" altLang="ko-KR" sz="1400" dirty="0"/>
              <a:t>refund </a:t>
            </a:r>
            <a:r>
              <a:rPr lang="ko-KR" altLang="en-US" sz="1400" dirty="0"/>
              <a:t>필드에 </a:t>
            </a:r>
            <a:r>
              <a:rPr lang="en-US" altLang="ko-KR" sz="1400" dirty="0"/>
              <a:t>'Y＇</a:t>
            </a:r>
            <a:r>
              <a:rPr lang="ko-KR" altLang="en-US" sz="1400" dirty="0"/>
              <a:t>라는 값이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A905C66-AADE-4D03-89BA-E1C1A222AE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6294268" y="6607954"/>
            <a:ext cx="506027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793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456553-5974-4A2E-9BAF-2B9060D20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311" y="1824444"/>
            <a:ext cx="5170598" cy="28007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FC3E21-8BE2-440D-ADBE-F2446F9DAD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2" y="1824444"/>
            <a:ext cx="5170598" cy="2800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1D37B-8DF5-429B-8055-8824ED1FCCA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사용자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이용내역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관광상품 기간별 조회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68942-BB2D-4608-B0B0-B52538D49BB0}"/>
              </a:ext>
            </a:extLst>
          </p:cNvPr>
          <p:cNvSpPr txBox="1"/>
          <p:nvPr/>
        </p:nvSpPr>
        <p:spPr>
          <a:xfrm>
            <a:off x="41944" y="4792151"/>
            <a:ext cx="6490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날짜를 고르지 않고 조회 버튼을 누르면 조회된 이용내역이 없습니다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라는 문구가 출력된다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559AA-0F75-4D8C-A1C6-E20664BF4006}"/>
              </a:ext>
            </a:extLst>
          </p:cNvPr>
          <p:cNvSpPr txBox="1"/>
          <p:nvPr/>
        </p:nvSpPr>
        <p:spPr>
          <a:xfrm>
            <a:off x="7573484" y="480102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이전에 환불했던 상품의 정보를 확인할 수 있다</a:t>
            </a:r>
            <a:r>
              <a:rPr lang="en-US" altLang="ko-KR" sz="1200" dirty="0"/>
              <a:t>!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FDCFE3-7691-4262-9D6F-2B44BC4DC3CE}"/>
              </a:ext>
            </a:extLst>
          </p:cNvPr>
          <p:cNvCxnSpPr/>
          <p:nvPr/>
        </p:nvCxnSpPr>
        <p:spPr>
          <a:xfrm flipH="1">
            <a:off x="9072976" y="3826277"/>
            <a:ext cx="1185367" cy="83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3919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5"/>
          <p:cNvGrpSpPr>
            <a:grpSpLocks/>
          </p:cNvGrpSpPr>
          <p:nvPr/>
        </p:nvGrpSpPr>
        <p:grpSpPr>
          <a:xfrm>
            <a:off x="0" y="5802630"/>
            <a:ext cx="12192635" cy="1063625"/>
            <a:chOff x="0" y="5802630"/>
            <a:chExt cx="12192635" cy="1063625"/>
          </a:xfrm>
        </p:grpSpPr>
        <p:cxnSp>
          <p:nvCxnSpPr>
            <p:cNvPr id="40" name="Rect 0"/>
            <p:cNvCxnSpPr/>
            <p:nvPr/>
          </p:nvCxnSpPr>
          <p:spPr>
            <a:xfrm>
              <a:off x="0" y="5802630"/>
              <a:ext cx="12192635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1" name="Rect 0"/>
            <p:cNvSpPr>
              <a:spLocks/>
            </p:cNvSpPr>
            <p:nvPr/>
          </p:nvSpPr>
          <p:spPr>
            <a:xfrm>
              <a:off x="12700" y="5802630"/>
              <a:ext cx="12179935" cy="10560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>
              <a:solidFill>
                <a:schemeClr val="bg2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>
              <a:off x="540385" y="6005195"/>
              <a:ext cx="2653665" cy="5543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dirty="0">
                  <a:solidFill>
                    <a:schemeClr val="accent6">
                      <a:lumMod val="75000"/>
                    </a:schemeClr>
                  </a:solidFill>
                  <a:latin typeface="Magneto" charset="0"/>
                </a:rPr>
                <a:t>CRX</a:t>
              </a:r>
              <a:endParaRPr lang="ko-KR" altLang="en-US" sz="3000" dirty="0">
                <a:solidFill>
                  <a:schemeClr val="accent6">
                    <a:lumMod val="75000"/>
                  </a:schemeClr>
                </a:solidFill>
                <a:latin typeface="Magneto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>
              <a:off x="2329180" y="5850255"/>
              <a:ext cx="5160645" cy="1016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상호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주식회사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시알엑스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대표자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추승보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김의겸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이영진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, </a:t>
              </a:r>
              <a:r>
                <a:rPr lang="ko-KR" altLang="en-US" sz="1000" dirty="0" err="1">
                  <a:latin typeface="한컴 고딕" charset="0"/>
                  <a:ea typeface="한컴 고딕" charset="0"/>
                </a:rPr>
                <a:t>오동수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사업자등록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000-11-222222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ko-KR" altLang="en-US" sz="1000" dirty="0">
                  <a:latin typeface="한컴 고딕" charset="0"/>
                  <a:ea typeface="한컴 고딕" charset="0"/>
                </a:rPr>
                <a:t>통신판매업신고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: 2024-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대전서구</a:t>
              </a:r>
              <a:r>
                <a:rPr lang="en-US" altLang="ko-KR" sz="1000" dirty="0">
                  <a:latin typeface="한컴 고딕" charset="0"/>
                  <a:ea typeface="한컴 고딕" charset="0"/>
                </a:rPr>
                <a:t>-1005</a:t>
              </a:r>
              <a:r>
                <a:rPr lang="ko-KR" altLang="en-US" sz="1000" dirty="0">
                  <a:latin typeface="한컴 고딕" charset="0"/>
                  <a:ea typeface="한컴 고딕" charset="0"/>
                </a:rPr>
                <a:t>호</a:t>
              </a:r>
            </a:p>
            <a:p>
              <a:pPr marL="0" indent="0" latinLnBrk="0">
                <a:buFontTx/>
                <a:buNone/>
              </a:pPr>
              <a:endParaRPr lang="ko-KR" altLang="en-US" sz="1000" dirty="0">
                <a:latin typeface="한컴 고딕" charset="0"/>
                <a:ea typeface="한컴 고딕" charset="0"/>
              </a:endParaRPr>
            </a:p>
            <a:p>
              <a:pPr marL="0" indent="0" latinLnBrk="0">
                <a:buFontTx/>
                <a:buNone/>
              </a:pPr>
              <a:r>
                <a:rPr lang="en-US" altLang="ko-KR" sz="1000" dirty="0">
                  <a:latin typeface="한컴 고딕" charset="0"/>
                  <a:ea typeface="한컴 고딕" charset="0"/>
                </a:rPr>
                <a:t>Copyright 2024. CRX INC. All rights reserved.</a:t>
              </a:r>
              <a:endParaRPr lang="ko-KR" altLang="en-US" sz="1000" dirty="0">
                <a:latin typeface="한컴 고딕" charset="0"/>
                <a:ea typeface="한컴 고딕" charset="0"/>
              </a:endParaRPr>
            </a:p>
          </p:txBody>
        </p:sp>
        <p:sp>
          <p:nvSpPr>
            <p:cNvPr id="44" name="Rect 0"/>
            <p:cNvSpPr txBox="1">
              <a:spLocks/>
            </p:cNvSpPr>
            <p:nvPr/>
          </p:nvSpPr>
          <p:spPr>
            <a:xfrm>
              <a:off x="9944735" y="6158865"/>
              <a:ext cx="182118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000" b="1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고객센터</a:t>
              </a:r>
            </a:p>
            <a:p>
              <a:pPr marL="0" indent="0" latinLnBrk="0">
                <a:buFontTx/>
                <a:buNone/>
              </a:pPr>
              <a:r>
                <a:rPr lang="ko-KR" altLang="en-US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대표전화</a:t>
              </a:r>
              <a:r>
                <a:rPr lang="en-US" altLang="ko-KR" sz="1000">
                  <a:solidFill>
                    <a:schemeClr val="tx2">
                      <a:lumMod val="75000"/>
                    </a:schemeClr>
                  </a:solidFill>
                  <a:latin typeface="한컴 고딕" charset="0"/>
                  <a:ea typeface="한컴 고딕" charset="0"/>
                </a:rPr>
                <a:t>: 1005-1005</a:t>
              </a:r>
              <a:endParaRPr lang="ko-KR" altLang="en-US" sz="1000">
                <a:solidFill>
                  <a:schemeClr val="tx2">
                    <a:lumMod val="75000"/>
                  </a:schemeClr>
                </a:solidFill>
                <a:latin typeface="한컴 고딕" charset="0"/>
                <a:ea typeface="한컴 고딕" charset="0"/>
              </a:endParaRPr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1539875" y="1577178"/>
            <a:ext cx="9128760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프로젝트 화면 설명</a:t>
            </a:r>
            <a:endParaRPr lang="en-US" altLang="ko-KR" sz="8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 latinLnBrk="0">
              <a:buFontTx/>
              <a:buNone/>
            </a:pP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</a:rPr>
              <a:t>관리자</a:t>
            </a:r>
            <a:r>
              <a:rPr lang="en-US" altLang="ko-KR" sz="80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25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818F11-18D5-4E32-BB93-F3996C688233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직원등록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E892BD-5506-448A-8DA5-BDBDE3A7EE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9" y="1024338"/>
            <a:ext cx="6256424" cy="3388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A12C52-80BF-461A-9E3E-DCAAEE1F4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1" y="5293681"/>
            <a:ext cx="8503791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A0600-DE6F-4E34-9C03-DF836B93F73C}"/>
              </a:ext>
            </a:extLst>
          </p:cNvPr>
          <p:cNvSpPr txBox="1"/>
          <p:nvPr/>
        </p:nvSpPr>
        <p:spPr>
          <a:xfrm>
            <a:off x="7315201" y="3674869"/>
            <a:ext cx="5264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팀의 관리자급 직원</a:t>
            </a:r>
            <a:r>
              <a:rPr lang="en-US" altLang="ko-KR" sz="1200" dirty="0"/>
              <a:t>(3</a:t>
            </a:r>
            <a:r>
              <a:rPr lang="ko-KR" altLang="en-US" sz="1200" dirty="0"/>
              <a:t>명</a:t>
            </a:r>
            <a:r>
              <a:rPr lang="en-US" altLang="ko-KR" sz="1200" dirty="0"/>
              <a:t>)</a:t>
            </a:r>
            <a:r>
              <a:rPr lang="ko-KR" altLang="en-US" sz="1200" dirty="0"/>
              <a:t>은 해당 팀의 직원을 등록 할 수 있다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다른 팀의 직원은 등록 불가능</a:t>
            </a:r>
            <a:r>
              <a:rPr lang="en-US" altLang="ko-KR" sz="1200" dirty="0"/>
              <a:t>!)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A8E70EB-1838-42B0-BFAB-491029753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96" y="1634269"/>
            <a:ext cx="3915321" cy="14765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32C89F-5CE9-4F17-931E-9021D2E6C7D9}"/>
              </a:ext>
            </a:extLst>
          </p:cNvPr>
          <p:cNvCxnSpPr/>
          <p:nvPr/>
        </p:nvCxnSpPr>
        <p:spPr>
          <a:xfrm>
            <a:off x="9721048" y="3128606"/>
            <a:ext cx="0" cy="39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D011BBE-28E6-4B80-89BC-5233D4204537}"/>
              </a:ext>
            </a:extLst>
          </p:cNvPr>
          <p:cNvCxnSpPr>
            <a:cxnSpLocks/>
          </p:cNvCxnSpPr>
          <p:nvPr/>
        </p:nvCxnSpPr>
        <p:spPr>
          <a:xfrm flipV="1">
            <a:off x="3459331" y="2372559"/>
            <a:ext cx="4361896" cy="122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FA16BA4-8833-482D-9F60-BB054B0CFEC0}"/>
              </a:ext>
            </a:extLst>
          </p:cNvPr>
          <p:cNvCxnSpPr/>
          <p:nvPr/>
        </p:nvCxnSpPr>
        <p:spPr>
          <a:xfrm flipV="1">
            <a:off x="3586579" y="798990"/>
            <a:ext cx="3808520" cy="218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2B325B-A3E6-4018-82BB-F92494682BF2}"/>
              </a:ext>
            </a:extLst>
          </p:cNvPr>
          <p:cNvSpPr txBox="1"/>
          <p:nvPr/>
        </p:nvSpPr>
        <p:spPr>
          <a:xfrm>
            <a:off x="7573996" y="372436"/>
            <a:ext cx="357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입사일은 현재 날짜로 자동 선택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물론 변경도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F9BC5-A134-47B7-8438-07279758427B}"/>
              </a:ext>
            </a:extLst>
          </p:cNvPr>
          <p:cNvSpPr txBox="1"/>
          <p:nvPr/>
        </p:nvSpPr>
        <p:spPr>
          <a:xfrm>
            <a:off x="6451031" y="4776184"/>
            <a:ext cx="580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예매관리팀에 등록된 김신입을 </a:t>
            </a:r>
            <a:r>
              <a:rPr lang="en-US" altLang="ko-KR" dirty="0"/>
              <a:t>DB</a:t>
            </a:r>
            <a:r>
              <a:rPr lang="ko-KR" altLang="en-US" dirty="0"/>
              <a:t>에서 확인 가능하다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C3510415-4BD1-43A9-BE99-EEE8521DC71E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228951" y="4960850"/>
            <a:ext cx="1222080" cy="234810"/>
          </a:xfrm>
          <a:prstGeom prst="bentConnector3">
            <a:avLst>
              <a:gd name="adj1" fmla="val 6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36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B30A1-E733-4E39-9629-BB43F544A572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각 팀 별 등급관리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FB14D-B3BD-4DAF-9E9D-0A309BB55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6" y="1656881"/>
            <a:ext cx="654850" cy="29084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2D0845-0B28-41A5-A8B1-F25E030DE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8" y="1656881"/>
            <a:ext cx="1536941" cy="2908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A3DD42-5467-47D7-B44D-ED35A66AA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07" y="1656881"/>
            <a:ext cx="2093978" cy="2908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9A6CBF-BA79-4F2E-9551-D7550FE16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2" y="1656881"/>
            <a:ext cx="2015874" cy="29084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CBBE5E-0F16-4FA9-B04F-8BADA0071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59" y="1656881"/>
            <a:ext cx="2249538" cy="2908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52CC6-4B75-4204-BD7E-B4FDFDFF8294}"/>
              </a:ext>
            </a:extLst>
          </p:cNvPr>
          <p:cNvSpPr txBox="1"/>
          <p:nvPr/>
        </p:nvSpPr>
        <p:spPr>
          <a:xfrm>
            <a:off x="95644" y="4669862"/>
            <a:ext cx="265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통합관리팀의 등급관리 탭</a:t>
            </a:r>
            <a:endParaRPr lang="en-US" altLang="ko-KR" sz="900" dirty="0"/>
          </a:p>
          <a:p>
            <a:r>
              <a:rPr lang="ko-KR" altLang="en-US" sz="900" dirty="0"/>
              <a:t>통합관리팀은 모든 팀의 등급을 관리할 수 있다</a:t>
            </a:r>
            <a:r>
              <a:rPr lang="en-US" altLang="ko-KR" sz="900" dirty="0"/>
              <a:t>!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90CDF-AD86-44A2-9B28-9A4B9535F3FF}"/>
              </a:ext>
            </a:extLst>
          </p:cNvPr>
          <p:cNvSpPr txBox="1"/>
          <p:nvPr/>
        </p:nvSpPr>
        <p:spPr>
          <a:xfrm>
            <a:off x="2720209" y="4722331"/>
            <a:ext cx="1800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여행상품 팀의 등급관리 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E261C-DD9B-4F19-8ADE-9D82DAF9BB87}"/>
              </a:ext>
            </a:extLst>
          </p:cNvPr>
          <p:cNvSpPr txBox="1"/>
          <p:nvPr/>
        </p:nvSpPr>
        <p:spPr>
          <a:xfrm>
            <a:off x="5025883" y="471637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고객안내 팀의 등급관리 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470333-DCE1-4BEF-98AC-63829FA08E83}"/>
              </a:ext>
            </a:extLst>
          </p:cNvPr>
          <p:cNvSpPr txBox="1"/>
          <p:nvPr/>
        </p:nvSpPr>
        <p:spPr>
          <a:xfrm>
            <a:off x="7283541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예매관리 팀의 등급관리 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9CC23-923F-4D56-A5D3-DC24DA432741}"/>
              </a:ext>
            </a:extLst>
          </p:cNvPr>
          <p:cNvSpPr txBox="1"/>
          <p:nvPr/>
        </p:nvSpPr>
        <p:spPr>
          <a:xfrm>
            <a:off x="9733795" y="4722331"/>
            <a:ext cx="162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이용안내 팀의 등급관리 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459DE-57F1-4FC8-A53B-78D42633E0DA}"/>
              </a:ext>
            </a:extLst>
          </p:cNvPr>
          <p:cNvSpPr txBox="1"/>
          <p:nvPr/>
        </p:nvSpPr>
        <p:spPr>
          <a:xfrm>
            <a:off x="1790700" y="5495925"/>
            <a:ext cx="945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팀의 관리자급 직원이 로그인 시</a:t>
            </a:r>
            <a:r>
              <a:rPr lang="en-US" altLang="ko-KR" dirty="0"/>
              <a:t>, </a:t>
            </a:r>
            <a:r>
              <a:rPr lang="ko-KR" altLang="en-US" dirty="0"/>
              <a:t>해당 팀의 등급을 관리할 수 있는 탭이 보이게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1174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3BCE6F-7AD9-4A27-A4B2-097FC4E4F158}"/>
              </a:ext>
            </a:extLst>
          </p:cNvPr>
          <p:cNvSpPr txBox="1"/>
          <p:nvPr/>
        </p:nvSpPr>
        <p:spPr>
          <a:xfrm>
            <a:off x="41944" y="50334"/>
            <a:ext cx="3876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마이페이지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예매관리팀 등급관리</a:t>
            </a:r>
            <a:r>
              <a:rPr lang="en-US" altLang="ko-KR" sz="1600" dirty="0"/>
              <a:t>-</a:t>
            </a:r>
            <a:r>
              <a:rPr lang="ko-KR" altLang="en-US" sz="1600" dirty="0"/>
              <a:t>양서연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8336E6-3E96-468F-BF46-55EAC679F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" y="4612018"/>
            <a:ext cx="6054056" cy="21956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C88E25-4E11-40BB-B269-56C07510F5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" y="665887"/>
            <a:ext cx="6317320" cy="3421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002A4-B618-447D-80A1-6376826777C3}"/>
              </a:ext>
            </a:extLst>
          </p:cNvPr>
          <p:cNvSpPr txBox="1"/>
          <p:nvPr/>
        </p:nvSpPr>
        <p:spPr>
          <a:xfrm>
            <a:off x="6734175" y="2245982"/>
            <a:ext cx="5192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양서연 </a:t>
            </a:r>
            <a:r>
              <a:rPr lang="en-US" altLang="ko-KR" sz="1400" dirty="0"/>
              <a:t>– </a:t>
            </a:r>
            <a:r>
              <a:rPr lang="ko-KR" altLang="en-US" sz="1400" dirty="0"/>
              <a:t>등급을 </a:t>
            </a:r>
            <a:r>
              <a:rPr lang="en-US" altLang="ko-KR" sz="1400" dirty="0"/>
              <a:t>member(</a:t>
            </a:r>
            <a:r>
              <a:rPr lang="ko-KR" altLang="en-US" sz="1400" dirty="0"/>
              <a:t>일반사원</a:t>
            </a:r>
            <a:r>
              <a:rPr lang="en-US" altLang="ko-KR" sz="1400" dirty="0"/>
              <a:t>) -&gt; admin(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r>
              <a:rPr lang="ko-KR" altLang="en-US" sz="1400" dirty="0"/>
              <a:t>변경 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E40866-65AE-4ACA-80FA-D1FD60AED27A}"/>
              </a:ext>
            </a:extLst>
          </p:cNvPr>
          <p:cNvCxnSpPr/>
          <p:nvPr/>
        </p:nvCxnSpPr>
        <p:spPr>
          <a:xfrm>
            <a:off x="9330398" y="2563284"/>
            <a:ext cx="0" cy="19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424EC7-391A-421A-B6DB-C04C66F5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94" y="4805370"/>
            <a:ext cx="5948362" cy="799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8024C1-0AE2-4EBA-83EA-9EB03FB1A974}"/>
              </a:ext>
            </a:extLst>
          </p:cNvPr>
          <p:cNvSpPr txBox="1"/>
          <p:nvPr/>
        </p:nvSpPr>
        <p:spPr>
          <a:xfrm>
            <a:off x="6962775" y="5643842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 </a:t>
            </a:r>
            <a:r>
              <a:rPr lang="ko-KR" altLang="en-US" dirty="0"/>
              <a:t>테이블 </a:t>
            </a:r>
            <a:r>
              <a:rPr lang="en-US" altLang="ko-KR" dirty="0"/>
              <a:t>level </a:t>
            </a:r>
            <a:r>
              <a:rPr lang="ko-KR" altLang="en-US" dirty="0"/>
              <a:t>필드에 </a:t>
            </a:r>
            <a:r>
              <a:rPr lang="en-US" altLang="ko-KR" dirty="0"/>
              <a:t>admin</a:t>
            </a:r>
            <a:r>
              <a:rPr lang="ko-KR" altLang="en-US" dirty="0"/>
              <a:t>으로 수정된다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46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46" y="802105"/>
            <a:ext cx="10170695" cy="572034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 flipV="1">
            <a:off x="3170514" y="5498372"/>
            <a:ext cx="386418" cy="39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0" y="4845488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27728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285BB-A512-4580-95DE-635D9F31D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4935" y="514678"/>
            <a:ext cx="9326645" cy="50519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798486-1C49-4E18-816C-BF4000724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0" y="5222553"/>
            <a:ext cx="8839202" cy="15008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392411" y="4228051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491047" y="3720137"/>
            <a:ext cx="5115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4823669" y="4313301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9015C0-5CFA-43E0-B1DE-F81AE69898F0}"/>
              </a:ext>
            </a:extLst>
          </p:cNvPr>
          <p:cNvGrpSpPr/>
          <p:nvPr/>
        </p:nvGrpSpPr>
        <p:grpSpPr>
          <a:xfrm>
            <a:off x="159995" y="256721"/>
            <a:ext cx="3634766" cy="458166"/>
            <a:chOff x="971613" y="2452008"/>
            <a:chExt cx="609600" cy="4581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076BDC-FA09-46CA-A0FD-09D1C2EBC520}"/>
                </a:ext>
              </a:extLst>
            </p:cNvPr>
            <p:cNvSpPr txBox="1"/>
            <p:nvPr/>
          </p:nvSpPr>
          <p:spPr>
            <a:xfrm>
              <a:off x="971613" y="2510064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요구사항 정의 </a:t>
              </a:r>
              <a:r>
                <a:rPr lang="en-US" altLang="ko-KR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- </a:t>
              </a:r>
              <a:r>
                <a:rPr lang="ko-KR" altLang="en-US" sz="2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관리자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C43C9DA-B3EC-4268-BCEB-7E2DC3E55978}"/>
                </a:ext>
              </a:extLst>
            </p:cNvPr>
            <p:cNvCxnSpPr>
              <a:cxnSpLocks/>
            </p:cNvCxnSpPr>
            <p:nvPr/>
          </p:nvCxnSpPr>
          <p:spPr>
            <a:xfrm>
              <a:off x="987615" y="2452008"/>
              <a:ext cx="176247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479D0C-CA49-47E1-98AD-09D793CB4BBF}"/>
              </a:ext>
            </a:extLst>
          </p:cNvPr>
          <p:cNvSpPr/>
          <p:nvPr/>
        </p:nvSpPr>
        <p:spPr>
          <a:xfrm>
            <a:off x="265867" y="2415135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step2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F3F3B2-29E2-4B2E-AECB-99CED0B60A43}"/>
              </a:ext>
            </a:extLst>
          </p:cNvPr>
          <p:cNvSpPr/>
          <p:nvPr/>
        </p:nvSpPr>
        <p:spPr>
          <a:xfrm>
            <a:off x="5599498" y="26444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A0CDEEF-C8FB-4F55-A4CA-A46EFD5A5FFF}"/>
              </a:ext>
            </a:extLst>
          </p:cNvPr>
          <p:cNvSpPr/>
          <p:nvPr/>
        </p:nvSpPr>
        <p:spPr>
          <a:xfrm>
            <a:off x="5599498" y="549669"/>
            <a:ext cx="1588168" cy="105262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E7078-6E59-4C1C-B583-C963BBD382B8}"/>
              </a:ext>
            </a:extLst>
          </p:cNvPr>
          <p:cNvSpPr/>
          <p:nvPr/>
        </p:nvSpPr>
        <p:spPr>
          <a:xfrm>
            <a:off x="2417427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결제관리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68EB72-CECC-4A1F-B2EB-E16F22B66F88}"/>
              </a:ext>
            </a:extLst>
          </p:cNvPr>
          <p:cNvSpPr/>
          <p:nvPr/>
        </p:nvSpPr>
        <p:spPr>
          <a:xfrm>
            <a:off x="432812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등록</a:t>
            </a:r>
            <a:endParaRPr lang="ko-KR" altLang="en-US" sz="16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22D519-B36F-4B1A-AAE0-966B5370808A}"/>
              </a:ext>
            </a:extLst>
          </p:cNvPr>
          <p:cNvSpPr/>
          <p:nvPr/>
        </p:nvSpPr>
        <p:spPr>
          <a:xfrm>
            <a:off x="8150808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등록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D94544-D93D-40E1-9373-8B1B85FD52A3}"/>
              </a:ext>
            </a:extLst>
          </p:cNvPr>
          <p:cNvSpPr/>
          <p:nvPr/>
        </p:nvSpPr>
        <p:spPr>
          <a:xfrm>
            <a:off x="10019564" y="2415135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 등록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5AB030-F562-48E4-B07D-FCCA99BF2F7F}"/>
              </a:ext>
            </a:extLst>
          </p:cNvPr>
          <p:cNvSpPr/>
          <p:nvPr/>
        </p:nvSpPr>
        <p:spPr>
          <a:xfrm>
            <a:off x="4327825" y="2672632"/>
            <a:ext cx="1588168" cy="10526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99325DC-3B6B-47D2-B63F-6E2354B5CCB0}"/>
              </a:ext>
            </a:extLst>
          </p:cNvPr>
          <p:cNvSpPr/>
          <p:nvPr/>
        </p:nvSpPr>
        <p:spPr>
          <a:xfrm>
            <a:off x="10019261" y="2672632"/>
            <a:ext cx="1588168" cy="105262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AFCF975-C7E6-41BA-ADD9-5B396A9559FC}"/>
              </a:ext>
            </a:extLst>
          </p:cNvPr>
          <p:cNvSpPr/>
          <p:nvPr/>
        </p:nvSpPr>
        <p:spPr>
          <a:xfrm>
            <a:off x="265867" y="1869356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step1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8E3B5D4-00B8-40BF-9221-95962086AB7D}"/>
              </a:ext>
            </a:extLst>
          </p:cNvPr>
          <p:cNvSpPr/>
          <p:nvPr/>
        </p:nvSpPr>
        <p:spPr>
          <a:xfrm>
            <a:off x="2417427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승차권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31E282-456B-45A4-BE38-65797416F316}"/>
              </a:ext>
            </a:extLst>
          </p:cNvPr>
          <p:cNvSpPr/>
          <p:nvPr/>
        </p:nvSpPr>
        <p:spPr>
          <a:xfrm>
            <a:off x="432812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고객안내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BE00E1-505D-4364-8DB1-D3C43E5FD2AF}"/>
              </a:ext>
            </a:extLst>
          </p:cNvPr>
          <p:cNvSpPr/>
          <p:nvPr/>
        </p:nvSpPr>
        <p:spPr>
          <a:xfrm>
            <a:off x="62401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이용안내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142A1F-58D5-439D-943E-0A79C38E3712}"/>
              </a:ext>
            </a:extLst>
          </p:cNvPr>
          <p:cNvSpPr/>
          <p:nvPr/>
        </p:nvSpPr>
        <p:spPr>
          <a:xfrm>
            <a:off x="8150808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여행상품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1AE68-22B7-4922-A3C8-1D6EE6E57EB7}"/>
              </a:ext>
            </a:extLst>
          </p:cNvPr>
          <p:cNvSpPr/>
          <p:nvPr/>
        </p:nvSpPr>
        <p:spPr>
          <a:xfrm>
            <a:off x="10019564" y="1869356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회원가입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EA76B24-D248-43D3-9A2A-0B7CA2996633}"/>
              </a:ext>
            </a:extLst>
          </p:cNvPr>
          <p:cNvSpPr/>
          <p:nvPr/>
        </p:nvSpPr>
        <p:spPr>
          <a:xfrm>
            <a:off x="265867" y="3887707"/>
            <a:ext cx="1588168" cy="292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step3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D777E0C-0BB6-46AE-918A-D1E88852E681}"/>
              </a:ext>
            </a:extLst>
          </p:cNvPr>
          <p:cNvSpPr/>
          <p:nvPr/>
        </p:nvSpPr>
        <p:spPr>
          <a:xfrm>
            <a:off x="432812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공지사항 수정</a:t>
            </a:r>
            <a:endParaRPr lang="ko-KR" altLang="en-US" sz="16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8BC3C2-D045-4E6D-B475-3B6C6E7C5C46}"/>
              </a:ext>
            </a:extLst>
          </p:cNvPr>
          <p:cNvSpPr/>
          <p:nvPr/>
        </p:nvSpPr>
        <p:spPr>
          <a:xfrm>
            <a:off x="6240108" y="2414013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서비스 예약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BF57B5-D6B7-45D7-A170-492AB9517526}"/>
              </a:ext>
            </a:extLst>
          </p:cNvPr>
          <p:cNvSpPr/>
          <p:nvPr/>
        </p:nvSpPr>
        <p:spPr>
          <a:xfrm>
            <a:off x="8150808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관광 열차 수정</a:t>
            </a:r>
            <a:endParaRPr lang="ko-KR" altLang="en-US" sz="16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A88BEDC-B239-45B0-8005-F71995812249}"/>
              </a:ext>
            </a:extLst>
          </p:cNvPr>
          <p:cNvSpPr/>
          <p:nvPr/>
        </p:nvSpPr>
        <p:spPr>
          <a:xfrm>
            <a:off x="10019564" y="3887707"/>
            <a:ext cx="1588168" cy="292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직원등급 관리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8E8FA16-5D8F-44E3-BB62-A15D60E599A2}"/>
              </a:ext>
            </a:extLst>
          </p:cNvPr>
          <p:cNvSpPr/>
          <p:nvPr/>
        </p:nvSpPr>
        <p:spPr>
          <a:xfrm>
            <a:off x="4327825" y="4145204"/>
            <a:ext cx="1588168" cy="105262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774E3B2-AA7E-435D-834E-B9A2513AD6B9}"/>
              </a:ext>
            </a:extLst>
          </p:cNvPr>
          <p:cNvSpPr/>
          <p:nvPr/>
        </p:nvSpPr>
        <p:spPr>
          <a:xfrm>
            <a:off x="6239805" y="2671510"/>
            <a:ext cx="1588168" cy="10526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1E6849-28AC-41A9-BD8C-7252F7CC70E3}"/>
              </a:ext>
            </a:extLst>
          </p:cNvPr>
          <p:cNvSpPr/>
          <p:nvPr/>
        </p:nvSpPr>
        <p:spPr>
          <a:xfrm>
            <a:off x="10019261" y="4145204"/>
            <a:ext cx="1588168" cy="105262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089BFA-A59E-462E-97B9-DF8C69B7221C}"/>
              </a:ext>
            </a:extLst>
          </p:cNvPr>
          <p:cNvSpPr/>
          <p:nvPr/>
        </p:nvSpPr>
        <p:spPr>
          <a:xfrm>
            <a:off x="8151990" y="2672632"/>
            <a:ext cx="1588168" cy="10526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F66CD4-2C19-4EF3-90DF-093BFA47835B}"/>
              </a:ext>
            </a:extLst>
          </p:cNvPr>
          <p:cNvSpPr/>
          <p:nvPr/>
        </p:nvSpPr>
        <p:spPr>
          <a:xfrm>
            <a:off x="8151990" y="4147547"/>
            <a:ext cx="1588168" cy="10526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844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D00D9-88E7-4A54-A44B-A4D583CDF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48" y="674436"/>
            <a:ext cx="10170696" cy="550912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63449" y="421835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689606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253492" y="4756718"/>
            <a:ext cx="285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공지사항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4255447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610545" y="3951215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A8C21-1802-4786-941A-8146A1D7D4A9}"/>
              </a:ext>
            </a:extLst>
          </p:cNvPr>
          <p:cNvCxnSpPr>
            <a:cxnSpLocks/>
          </p:cNvCxnSpPr>
          <p:nvPr/>
        </p:nvCxnSpPr>
        <p:spPr>
          <a:xfrm>
            <a:off x="4471332" y="2843868"/>
            <a:ext cx="377505" cy="23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AE5414-90A9-4E2F-B0FB-554ED35C6487}"/>
              </a:ext>
            </a:extLst>
          </p:cNvPr>
          <p:cNvSpPr txBox="1"/>
          <p:nvPr/>
        </p:nvSpPr>
        <p:spPr>
          <a:xfrm>
            <a:off x="4865615" y="3038080"/>
            <a:ext cx="3858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파일명을 클릭 시 파일이 다운로드 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76709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618112-AD71-49FF-A744-C123AEBB3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8" y="386963"/>
            <a:ext cx="9646655" cy="5225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BC799-DB7F-4B08-9CEA-FA4E11707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9" y="5357731"/>
            <a:ext cx="8657952" cy="130307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367244" y="4221022"/>
            <a:ext cx="629175" cy="904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3120625" y="3535579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</a:t>
            </a:r>
            <a:r>
              <a:rPr lang="en-US" altLang="ko-KR" sz="1600" dirty="0"/>
              <a:t>, </a:t>
            </a:r>
            <a:r>
              <a:rPr lang="ko-KR" altLang="en-US" sz="1600" dirty="0"/>
              <a:t>첨부파일을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5655578" y="4166492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264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공지사항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5CE2-CE8E-4CF4-8F26-58D79E891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29" y="717129"/>
            <a:ext cx="10511118" cy="569352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4219663" y="4400766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3186050" y="5244027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2926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C30128A-24A3-4A94-ACE9-A3D43122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644" y="960539"/>
            <a:ext cx="9790639" cy="5568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400926" y="5095357"/>
            <a:ext cx="528621" cy="537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3829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D632D30-F0A8-455A-9A30-7F6BA3E3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52" y="544576"/>
            <a:ext cx="9432638" cy="522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31154" y="4097424"/>
            <a:ext cx="705903" cy="70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437C1-CFDB-4214-ADCB-A4127170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0" y="5097945"/>
            <a:ext cx="7734300" cy="169545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54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63F5A9-9120-427A-8A3E-F013CC9E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34" y="665887"/>
            <a:ext cx="10125563" cy="508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상세정보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8C4809F-3804-4E43-BAEC-B3E918D5BE29}"/>
              </a:ext>
            </a:extLst>
          </p:cNvPr>
          <p:cNvCxnSpPr>
            <a:cxnSpLocks/>
          </p:cNvCxnSpPr>
          <p:nvPr/>
        </p:nvCxnSpPr>
        <p:spPr>
          <a:xfrm flipH="1">
            <a:off x="9504072" y="3660212"/>
            <a:ext cx="130562" cy="52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9AE319-9877-4D8B-98C4-4D1CAB3E2ABE}"/>
              </a:ext>
            </a:extLst>
          </p:cNvPr>
          <p:cNvSpPr txBox="1"/>
          <p:nvPr/>
        </p:nvSpPr>
        <p:spPr>
          <a:xfrm>
            <a:off x="1338575" y="4131467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수정 및 삭제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B16DB-735C-436D-B19F-4E6C16938DAA}"/>
              </a:ext>
            </a:extLst>
          </p:cNvPr>
          <p:cNvSpPr txBox="1"/>
          <p:nvPr/>
        </p:nvSpPr>
        <p:spPr>
          <a:xfrm>
            <a:off x="7194115" y="419857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FAQ</a:t>
            </a:r>
            <a:r>
              <a:rPr lang="ko-KR" altLang="en-US" sz="1600" dirty="0"/>
              <a:t> 목록으로 돌아간다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36EAFD-CFBE-42DF-8159-3E0EC723514D}"/>
              </a:ext>
            </a:extLst>
          </p:cNvPr>
          <p:cNvCxnSpPr>
            <a:cxnSpLocks/>
          </p:cNvCxnSpPr>
          <p:nvPr/>
        </p:nvCxnSpPr>
        <p:spPr>
          <a:xfrm flipH="1">
            <a:off x="3551822" y="3673555"/>
            <a:ext cx="271344" cy="39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6287A4-20BF-4AC4-9432-2EB61E525471}"/>
              </a:ext>
            </a:extLst>
          </p:cNvPr>
          <p:cNvSpPr/>
          <p:nvPr/>
        </p:nvSpPr>
        <p:spPr>
          <a:xfrm>
            <a:off x="3729297" y="3357448"/>
            <a:ext cx="869176" cy="3126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75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C9F67-A11D-4669-BD3C-2827592AF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0" y="665887"/>
            <a:ext cx="9166379" cy="496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수정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DD21232-04C6-4FFA-A560-9CB0CCFD8D70}"/>
              </a:ext>
            </a:extLst>
          </p:cNvPr>
          <p:cNvCxnSpPr>
            <a:cxnSpLocks/>
          </p:cNvCxnSpPr>
          <p:nvPr/>
        </p:nvCxnSpPr>
        <p:spPr>
          <a:xfrm flipH="1" flipV="1">
            <a:off x="6436426" y="3952741"/>
            <a:ext cx="524363" cy="79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6137C-33EA-434B-9D25-94BD3F81192D}"/>
              </a:ext>
            </a:extLst>
          </p:cNvPr>
          <p:cNvSpPr txBox="1"/>
          <p:nvPr/>
        </p:nvSpPr>
        <p:spPr>
          <a:xfrm>
            <a:off x="2799986" y="3357450"/>
            <a:ext cx="715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수정하고 싶은 제목과 내용을 입력 후 수정 버튼을 클릭 시</a:t>
            </a:r>
            <a:endParaRPr lang="en-US" altLang="ko-KR" sz="1600" dirty="0"/>
          </a:p>
          <a:p>
            <a:r>
              <a:rPr lang="en-US" altLang="ko-KR" sz="1600" dirty="0"/>
              <a:t>alert();</a:t>
            </a:r>
            <a:r>
              <a:rPr lang="ko-KR" altLang="en-US" sz="1600" dirty="0"/>
              <a:t>가 출력되고 확인 버튼 클릭 시 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내용이 수정된다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8F7E4-3292-46DA-828B-3439F1A3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" y="4966966"/>
            <a:ext cx="8217477" cy="179744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719ECB5-DBCC-4F7D-BEF5-AE594FA71654}"/>
              </a:ext>
            </a:extLst>
          </p:cNvPr>
          <p:cNvCxnSpPr>
            <a:cxnSpLocks/>
          </p:cNvCxnSpPr>
          <p:nvPr/>
        </p:nvCxnSpPr>
        <p:spPr>
          <a:xfrm>
            <a:off x="3696150" y="3964616"/>
            <a:ext cx="0" cy="20665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69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9DB93B-F0AF-4639-B148-812F8AE4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65" y="651246"/>
            <a:ext cx="10746103" cy="5820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(FAQ</a:t>
            </a:r>
            <a:r>
              <a:rPr lang="ko-KR" altLang="en-US" sz="1600" dirty="0"/>
              <a:t> 삭제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53D6D99-6D39-461F-BAB4-914C1C18F9BF}"/>
              </a:ext>
            </a:extLst>
          </p:cNvPr>
          <p:cNvCxnSpPr>
            <a:cxnSpLocks/>
          </p:cNvCxnSpPr>
          <p:nvPr/>
        </p:nvCxnSpPr>
        <p:spPr>
          <a:xfrm>
            <a:off x="3875278" y="4068257"/>
            <a:ext cx="595617" cy="74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E2DDB4-958D-43D6-B5CA-81212F2AE4D5}"/>
              </a:ext>
            </a:extLst>
          </p:cNvPr>
          <p:cNvSpPr txBox="1"/>
          <p:nvPr/>
        </p:nvSpPr>
        <p:spPr>
          <a:xfrm>
            <a:off x="2841665" y="4911518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삭제 버튼을 클릭 시 화면과 같이 </a:t>
            </a:r>
            <a:r>
              <a:rPr lang="en-US" altLang="ko-KR" sz="1600" dirty="0"/>
              <a:t>alert();</a:t>
            </a:r>
            <a:r>
              <a:rPr lang="ko-KR" altLang="en-US" sz="1600" dirty="0"/>
              <a:t>가 출력되고 </a:t>
            </a:r>
            <a:endParaRPr lang="en-US" altLang="ko-KR" sz="1600" dirty="0"/>
          </a:p>
          <a:p>
            <a:r>
              <a:rPr lang="en-US" altLang="ko-KR" sz="1600" dirty="0"/>
              <a:t>‘</a:t>
            </a:r>
            <a:r>
              <a:rPr lang="ko-KR" altLang="en-US" sz="1600" dirty="0"/>
              <a:t>확인</a:t>
            </a:r>
            <a:r>
              <a:rPr lang="en-US" altLang="ko-KR" sz="1600" dirty="0"/>
              <a:t>’</a:t>
            </a:r>
            <a:r>
              <a:rPr lang="ko-KR" altLang="en-US" sz="1600" dirty="0"/>
              <a:t>을 누르면 게시글이 삭제된다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08647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0A278-5842-4BE5-AC44-A9796208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13" y="665887"/>
            <a:ext cx="9781309" cy="5625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목록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2703B4-7766-4EC8-A6E5-CDA42140E541}"/>
              </a:ext>
            </a:extLst>
          </p:cNvPr>
          <p:cNvCxnSpPr>
            <a:cxnSpLocks/>
          </p:cNvCxnSpPr>
          <p:nvPr/>
        </p:nvCxnSpPr>
        <p:spPr>
          <a:xfrm flipH="1">
            <a:off x="3389052" y="4868883"/>
            <a:ext cx="411052" cy="74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5C9773-1304-4400-B9F7-C9F022245A50}"/>
              </a:ext>
            </a:extLst>
          </p:cNvPr>
          <p:cNvSpPr txBox="1"/>
          <p:nvPr/>
        </p:nvSpPr>
        <p:spPr>
          <a:xfrm>
            <a:off x="410078" y="5706652"/>
            <a:ext cx="3887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통합관리팀</a:t>
            </a:r>
            <a:r>
              <a:rPr lang="en-US" altLang="ko-KR" sz="1600" dirty="0"/>
              <a:t>, </a:t>
            </a:r>
            <a:r>
              <a:rPr lang="ko-KR" altLang="en-US" sz="1600" dirty="0"/>
              <a:t>고객안내팀 관리자는 </a:t>
            </a:r>
            <a:endParaRPr lang="en-US" altLang="ko-KR" sz="1600" dirty="0"/>
          </a:p>
          <a:p>
            <a:r>
              <a:rPr lang="ko-KR" altLang="en-US" sz="1600" dirty="0"/>
              <a:t>현재 화면과 같이 등록 버튼이 노출된다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664961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FE7A96-FE90-478C-B7AA-13B8CDF0E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02" y="425865"/>
            <a:ext cx="9583687" cy="519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5A19B-4610-4C61-A96B-02D807A3C505}"/>
              </a:ext>
            </a:extLst>
          </p:cNvPr>
          <p:cNvSpPr txBox="1"/>
          <p:nvPr/>
        </p:nvSpPr>
        <p:spPr>
          <a:xfrm>
            <a:off x="41944" y="50334"/>
            <a:ext cx="36455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화면 설명 관리자 화면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고객안내</a:t>
            </a:r>
            <a:endParaRPr lang="en-US" altLang="ko-KR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유실물 안내 등록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B52B2-96E3-4BC7-A45E-0DA99ACED118}"/>
              </a:ext>
            </a:extLst>
          </p:cNvPr>
          <p:cNvSpPr txBox="1"/>
          <p:nvPr/>
        </p:nvSpPr>
        <p:spPr>
          <a:xfrm>
            <a:off x="3324789" y="3555760"/>
            <a:ext cx="504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제목과 보관장소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내용을 입력 후 등록버튼을 클릭 시</a:t>
            </a:r>
            <a:endParaRPr lang="en-US" altLang="ko-KR" sz="1600" dirty="0"/>
          </a:p>
          <a:p>
            <a:r>
              <a:rPr lang="ko-KR" altLang="en-US" sz="1600" dirty="0"/>
              <a:t>아래와 같이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저장된다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CC4E40-9135-451F-9BB9-3DFF2996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86" y="5396017"/>
            <a:ext cx="7623958" cy="135222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F77EA7-EE6E-4CA0-8969-80224A073A7F}"/>
              </a:ext>
            </a:extLst>
          </p:cNvPr>
          <p:cNvCxnSpPr>
            <a:cxnSpLocks/>
          </p:cNvCxnSpPr>
          <p:nvPr/>
        </p:nvCxnSpPr>
        <p:spPr>
          <a:xfrm>
            <a:off x="5738067" y="4206426"/>
            <a:ext cx="0" cy="2011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14B4B9A-40AB-4F76-B42C-8B58B27FF8AD}"/>
              </a:ext>
            </a:extLst>
          </p:cNvPr>
          <p:cNvCxnSpPr>
            <a:cxnSpLocks/>
          </p:cNvCxnSpPr>
          <p:nvPr/>
        </p:nvCxnSpPr>
        <p:spPr>
          <a:xfrm flipH="1" flipV="1">
            <a:off x="6119280" y="4121175"/>
            <a:ext cx="554652" cy="842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9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Pages>42</Pages>
  <Words>5252</Words>
  <Characters>0</Characters>
  <Application>Microsoft Office PowerPoint</Application>
  <DocSecurity>0</DocSecurity>
  <PresentationFormat>와이드스크린</PresentationFormat>
  <Lines>0</Lines>
  <Paragraphs>1685</Paragraphs>
  <Slides>113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8" baseType="lpstr">
      <vt:lpstr>맑은 고딕</vt:lpstr>
      <vt:lpstr>한컴 고딕</vt:lpstr>
      <vt:lpstr>Arial</vt:lpstr>
      <vt:lpstr>Magneto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115</cp:revision>
  <dcterms:modified xsi:type="dcterms:W3CDTF">2024-09-03T00:11:32Z</dcterms:modified>
  <cp:version>9.104.180.50690</cp:version>
</cp:coreProperties>
</file>